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Inter SemiBold"/>
      <p:regular r:id="rId20"/>
      <p:bold r:id="rId21"/>
      <p:italic r:id="rId22"/>
      <p:boldItalic r:id="rId23"/>
    </p:embeddedFont>
    <p:embeddedFont>
      <p:font typeface="Inter Light"/>
      <p:regular r:id="rId24"/>
      <p:bold r:id="rId25"/>
      <p:italic r:id="rId26"/>
      <p:boldItalic r:id="rId27"/>
    </p:embeddedFont>
    <p:embeddedFont>
      <p:font typeface="Inter ExtraBold"/>
      <p:bold r:id="rId28"/>
      <p:boldItalic r:id="rId29"/>
    </p:embeddedFont>
    <p:embeddedFont>
      <p:font typeface="Inter Black"/>
      <p:bold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2" roundtripDataSignature="AMtx7mghCXb5olph1K398VQmAnFpBb3J+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nterSemiBold-regular.fntdata"/><Relationship Id="rId22" Type="http://schemas.openxmlformats.org/officeDocument/2006/relationships/font" Target="fonts/InterSemiBold-italic.fntdata"/><Relationship Id="rId21" Type="http://schemas.openxmlformats.org/officeDocument/2006/relationships/font" Target="fonts/InterSemiBold-bold.fntdata"/><Relationship Id="rId24" Type="http://schemas.openxmlformats.org/officeDocument/2006/relationships/font" Target="fonts/InterLight-regular.fntdata"/><Relationship Id="rId23" Type="http://schemas.openxmlformats.org/officeDocument/2006/relationships/font" Target="fonts/InterSemiBol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nterLight-italic.fntdata"/><Relationship Id="rId25" Type="http://schemas.openxmlformats.org/officeDocument/2006/relationships/font" Target="fonts/InterLight-bold.fntdata"/><Relationship Id="rId28" Type="http://schemas.openxmlformats.org/officeDocument/2006/relationships/font" Target="fonts/InterExtraBold-bold.fntdata"/><Relationship Id="rId27" Type="http://schemas.openxmlformats.org/officeDocument/2006/relationships/font" Target="fonts/InterLigh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InterExtraBold-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InterBlack-boldItalic.fntdata"/><Relationship Id="rId30" Type="http://schemas.openxmlformats.org/officeDocument/2006/relationships/font" Target="fonts/InterBlack-bold.fntdata"/><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0.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3250805fd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g33250805fdf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3250805fd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g33250805fdf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3250805fd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g33250805fdf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3250805fd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33250805fdf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TITLE_1">
    <p:bg>
      <p:bgPr>
        <a:solidFill>
          <a:schemeClr val="dk1"/>
        </a:solidFill>
      </p:bgPr>
    </p:bg>
    <p:spTree>
      <p:nvGrpSpPr>
        <p:cNvPr id="9" name="Shape 9"/>
        <p:cNvGrpSpPr/>
        <p:nvPr/>
      </p:nvGrpSpPr>
      <p:grpSpPr>
        <a:xfrm>
          <a:off x="0" y="0"/>
          <a:ext cx="0" cy="0"/>
          <a:chOff x="0" y="0"/>
          <a:chExt cx="0" cy="0"/>
        </a:xfrm>
      </p:grpSpPr>
      <p:sp>
        <p:nvSpPr>
          <p:cNvPr id="10" name="Google Shape;10;p23"/>
          <p:cNvSpPr txBox="1"/>
          <p:nvPr>
            <p:ph type="title"/>
          </p:nvPr>
        </p:nvSpPr>
        <p:spPr>
          <a:xfrm>
            <a:off x="420875" y="1402000"/>
            <a:ext cx="4324800" cy="2432700"/>
          </a:xfrm>
          <a:prstGeom prst="rect">
            <a:avLst/>
          </a:prstGeom>
          <a:noFill/>
          <a:ln>
            <a:noFill/>
          </a:ln>
        </p:spPr>
        <p:txBody>
          <a:bodyPr anchorCtr="0" anchor="t" bIns="91425" lIns="91425" spcFirstLastPara="1" rIns="91425" wrap="square" tIns="91425">
            <a:normAutofit/>
          </a:bodyPr>
          <a:lstStyle>
            <a:lvl1pPr lvl="0" algn="l">
              <a:lnSpc>
                <a:spcPct val="80000"/>
              </a:lnSpc>
              <a:spcBef>
                <a:spcPts val="0"/>
              </a:spcBef>
              <a:spcAft>
                <a:spcPts val="0"/>
              </a:spcAft>
              <a:buClr>
                <a:schemeClr val="lt1"/>
              </a:buClr>
              <a:buSzPts val="6000"/>
              <a:buFont typeface="Inter"/>
              <a:buNone/>
              <a:defRPr sz="6000">
                <a:solidFill>
                  <a:schemeClr val="lt1"/>
                </a:solidFill>
              </a:defRPr>
            </a:lvl1pPr>
            <a:lvl2pPr lvl="1" algn="l">
              <a:lnSpc>
                <a:spcPct val="80000"/>
              </a:lnSpc>
              <a:spcBef>
                <a:spcPts val="0"/>
              </a:spcBef>
              <a:spcAft>
                <a:spcPts val="0"/>
              </a:spcAft>
              <a:buClr>
                <a:schemeClr val="lt1"/>
              </a:buClr>
              <a:buSzPts val="6000"/>
              <a:buFont typeface="Inter"/>
              <a:buNone/>
              <a:defRPr b="1" sz="6000">
                <a:solidFill>
                  <a:schemeClr val="lt1"/>
                </a:solidFill>
              </a:defRPr>
            </a:lvl2pPr>
            <a:lvl3pPr lvl="2" algn="l">
              <a:lnSpc>
                <a:spcPct val="80000"/>
              </a:lnSpc>
              <a:spcBef>
                <a:spcPts val="0"/>
              </a:spcBef>
              <a:spcAft>
                <a:spcPts val="0"/>
              </a:spcAft>
              <a:buClr>
                <a:schemeClr val="lt1"/>
              </a:buClr>
              <a:buSzPts val="6000"/>
              <a:buFont typeface="Inter"/>
              <a:buNone/>
              <a:defRPr b="1" sz="6000">
                <a:solidFill>
                  <a:schemeClr val="lt1"/>
                </a:solidFill>
              </a:defRPr>
            </a:lvl3pPr>
            <a:lvl4pPr lvl="3" algn="l">
              <a:lnSpc>
                <a:spcPct val="80000"/>
              </a:lnSpc>
              <a:spcBef>
                <a:spcPts val="0"/>
              </a:spcBef>
              <a:spcAft>
                <a:spcPts val="0"/>
              </a:spcAft>
              <a:buClr>
                <a:schemeClr val="lt1"/>
              </a:buClr>
              <a:buSzPts val="6000"/>
              <a:buFont typeface="Inter"/>
              <a:buNone/>
              <a:defRPr b="1" sz="6000">
                <a:solidFill>
                  <a:schemeClr val="lt1"/>
                </a:solidFill>
              </a:defRPr>
            </a:lvl4pPr>
            <a:lvl5pPr lvl="4" algn="l">
              <a:lnSpc>
                <a:spcPct val="80000"/>
              </a:lnSpc>
              <a:spcBef>
                <a:spcPts val="0"/>
              </a:spcBef>
              <a:spcAft>
                <a:spcPts val="0"/>
              </a:spcAft>
              <a:buClr>
                <a:schemeClr val="lt1"/>
              </a:buClr>
              <a:buSzPts val="6000"/>
              <a:buFont typeface="Inter"/>
              <a:buNone/>
              <a:defRPr b="1" sz="6000">
                <a:solidFill>
                  <a:schemeClr val="lt1"/>
                </a:solidFill>
              </a:defRPr>
            </a:lvl5pPr>
            <a:lvl6pPr lvl="5" algn="l">
              <a:lnSpc>
                <a:spcPct val="80000"/>
              </a:lnSpc>
              <a:spcBef>
                <a:spcPts val="0"/>
              </a:spcBef>
              <a:spcAft>
                <a:spcPts val="0"/>
              </a:spcAft>
              <a:buClr>
                <a:schemeClr val="lt1"/>
              </a:buClr>
              <a:buSzPts val="6000"/>
              <a:buFont typeface="Inter"/>
              <a:buNone/>
              <a:defRPr b="1" sz="6000">
                <a:solidFill>
                  <a:schemeClr val="lt1"/>
                </a:solidFill>
              </a:defRPr>
            </a:lvl6pPr>
            <a:lvl7pPr lvl="6" algn="l">
              <a:lnSpc>
                <a:spcPct val="80000"/>
              </a:lnSpc>
              <a:spcBef>
                <a:spcPts val="0"/>
              </a:spcBef>
              <a:spcAft>
                <a:spcPts val="0"/>
              </a:spcAft>
              <a:buClr>
                <a:schemeClr val="lt1"/>
              </a:buClr>
              <a:buSzPts val="6000"/>
              <a:buFont typeface="Inter"/>
              <a:buNone/>
              <a:defRPr b="1" sz="6000">
                <a:solidFill>
                  <a:schemeClr val="lt1"/>
                </a:solidFill>
              </a:defRPr>
            </a:lvl7pPr>
            <a:lvl8pPr lvl="7" algn="l">
              <a:lnSpc>
                <a:spcPct val="80000"/>
              </a:lnSpc>
              <a:spcBef>
                <a:spcPts val="0"/>
              </a:spcBef>
              <a:spcAft>
                <a:spcPts val="0"/>
              </a:spcAft>
              <a:buClr>
                <a:schemeClr val="lt1"/>
              </a:buClr>
              <a:buSzPts val="6000"/>
              <a:buFont typeface="Inter"/>
              <a:buNone/>
              <a:defRPr b="1" sz="6000">
                <a:solidFill>
                  <a:schemeClr val="lt1"/>
                </a:solidFill>
              </a:defRPr>
            </a:lvl8pPr>
            <a:lvl9pPr lvl="8" algn="l">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11" name="Google Shape;11;p23"/>
          <p:cNvSpPr txBox="1"/>
          <p:nvPr>
            <p:ph idx="2" type="title"/>
          </p:nvPr>
        </p:nvSpPr>
        <p:spPr>
          <a:xfrm>
            <a:off x="474350" y="3793500"/>
            <a:ext cx="4036500" cy="1153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lgn="l">
              <a:lnSpc>
                <a:spcPct val="100000"/>
              </a:lnSpc>
              <a:spcBef>
                <a:spcPts val="0"/>
              </a:spcBef>
              <a:spcAft>
                <a:spcPts val="0"/>
              </a:spcAft>
              <a:buClr>
                <a:schemeClr val="lt2"/>
              </a:buClr>
              <a:buSzPts val="1800"/>
              <a:buFont typeface="Inter"/>
              <a:buNone/>
              <a:defRPr sz="1800">
                <a:solidFill>
                  <a:schemeClr val="lt2"/>
                </a:solidFill>
              </a:defRPr>
            </a:lvl2pPr>
            <a:lvl3pPr lvl="2" algn="l">
              <a:lnSpc>
                <a:spcPct val="100000"/>
              </a:lnSpc>
              <a:spcBef>
                <a:spcPts val="0"/>
              </a:spcBef>
              <a:spcAft>
                <a:spcPts val="0"/>
              </a:spcAft>
              <a:buClr>
                <a:schemeClr val="lt2"/>
              </a:buClr>
              <a:buSzPts val="1800"/>
              <a:buFont typeface="Inter"/>
              <a:buNone/>
              <a:defRPr sz="1800">
                <a:solidFill>
                  <a:schemeClr val="lt2"/>
                </a:solidFill>
              </a:defRPr>
            </a:lvl3pPr>
            <a:lvl4pPr lvl="3" algn="l">
              <a:lnSpc>
                <a:spcPct val="100000"/>
              </a:lnSpc>
              <a:spcBef>
                <a:spcPts val="0"/>
              </a:spcBef>
              <a:spcAft>
                <a:spcPts val="0"/>
              </a:spcAft>
              <a:buClr>
                <a:schemeClr val="lt2"/>
              </a:buClr>
              <a:buSzPts val="1800"/>
              <a:buFont typeface="Inter"/>
              <a:buNone/>
              <a:defRPr sz="1800">
                <a:solidFill>
                  <a:schemeClr val="lt2"/>
                </a:solidFill>
              </a:defRPr>
            </a:lvl4pPr>
            <a:lvl5pPr lvl="4" algn="l">
              <a:lnSpc>
                <a:spcPct val="100000"/>
              </a:lnSpc>
              <a:spcBef>
                <a:spcPts val="0"/>
              </a:spcBef>
              <a:spcAft>
                <a:spcPts val="0"/>
              </a:spcAft>
              <a:buClr>
                <a:schemeClr val="lt2"/>
              </a:buClr>
              <a:buSzPts val="1800"/>
              <a:buFont typeface="Inter"/>
              <a:buNone/>
              <a:defRPr sz="1800">
                <a:solidFill>
                  <a:schemeClr val="lt2"/>
                </a:solidFill>
              </a:defRPr>
            </a:lvl5pPr>
            <a:lvl6pPr lvl="5" algn="l">
              <a:lnSpc>
                <a:spcPct val="100000"/>
              </a:lnSpc>
              <a:spcBef>
                <a:spcPts val="0"/>
              </a:spcBef>
              <a:spcAft>
                <a:spcPts val="0"/>
              </a:spcAft>
              <a:buClr>
                <a:schemeClr val="lt2"/>
              </a:buClr>
              <a:buSzPts val="1800"/>
              <a:buFont typeface="Inter"/>
              <a:buNone/>
              <a:defRPr sz="1800">
                <a:solidFill>
                  <a:schemeClr val="lt2"/>
                </a:solidFill>
              </a:defRPr>
            </a:lvl6pPr>
            <a:lvl7pPr lvl="6" algn="l">
              <a:lnSpc>
                <a:spcPct val="100000"/>
              </a:lnSpc>
              <a:spcBef>
                <a:spcPts val="0"/>
              </a:spcBef>
              <a:spcAft>
                <a:spcPts val="0"/>
              </a:spcAft>
              <a:buClr>
                <a:schemeClr val="lt2"/>
              </a:buClr>
              <a:buSzPts val="1800"/>
              <a:buFont typeface="Inter"/>
              <a:buNone/>
              <a:defRPr sz="1800">
                <a:solidFill>
                  <a:schemeClr val="lt2"/>
                </a:solidFill>
              </a:defRPr>
            </a:lvl7pPr>
            <a:lvl8pPr lvl="7" algn="l">
              <a:lnSpc>
                <a:spcPct val="100000"/>
              </a:lnSpc>
              <a:spcBef>
                <a:spcPts val="0"/>
              </a:spcBef>
              <a:spcAft>
                <a:spcPts val="0"/>
              </a:spcAft>
              <a:buClr>
                <a:schemeClr val="lt2"/>
              </a:buClr>
              <a:buSzPts val="1800"/>
              <a:buFont typeface="Inter"/>
              <a:buNone/>
              <a:defRPr sz="1800">
                <a:solidFill>
                  <a:schemeClr val="lt2"/>
                </a:solidFill>
              </a:defRPr>
            </a:lvl8pPr>
            <a:lvl9pPr lvl="8" algn="l">
              <a:lnSpc>
                <a:spcPct val="100000"/>
              </a:lnSpc>
              <a:spcBef>
                <a:spcPts val="0"/>
              </a:spcBef>
              <a:spcAft>
                <a:spcPts val="0"/>
              </a:spcAft>
              <a:buClr>
                <a:schemeClr val="lt2"/>
              </a:buClr>
              <a:buSzPts val="1800"/>
              <a:buFont typeface="Inter"/>
              <a:buNone/>
              <a:defRPr sz="1800">
                <a:solidFill>
                  <a:schemeClr val="lt2"/>
                </a:solidFill>
              </a:defRPr>
            </a:lvl9pPr>
          </a:lstStyle>
          <a:p/>
        </p:txBody>
      </p:sp>
      <p:cxnSp>
        <p:nvCxnSpPr>
          <p:cNvPr id="12" name="Google Shape;12;p23"/>
          <p:cNvCxnSpPr/>
          <p:nvPr/>
        </p:nvCxnSpPr>
        <p:spPr>
          <a:xfrm rot="10800000">
            <a:off x="560525" y="279400"/>
            <a:ext cx="149400" cy="0"/>
          </a:xfrm>
          <a:prstGeom prst="straightConnector1">
            <a:avLst/>
          </a:prstGeom>
          <a:noFill/>
          <a:ln cap="flat" cmpd="sng" w="9525">
            <a:solidFill>
              <a:schemeClr val="lt2"/>
            </a:solidFill>
            <a:prstDash val="solid"/>
            <a:round/>
            <a:headEnd len="sm" w="sm" type="none"/>
            <a:tailEnd len="sm" w="sm" type="none"/>
          </a:ln>
        </p:spPr>
      </p:cxnSp>
      <p:sp>
        <p:nvSpPr>
          <p:cNvPr id="13" name="Google Shape;13;p23"/>
          <p:cNvSpPr/>
          <p:nvPr>
            <p:ph idx="3" type="pic"/>
          </p:nvPr>
        </p:nvSpPr>
        <p:spPr>
          <a:xfrm>
            <a:off x="5039775" y="196800"/>
            <a:ext cx="3905400" cy="4749900"/>
          </a:xfrm>
          <a:prstGeom prst="roundRect">
            <a:avLst>
              <a:gd fmla="val 2053" name="adj"/>
            </a:avLst>
          </a:prstGeom>
          <a:noFill/>
          <a:ln>
            <a:noFill/>
          </a:ln>
        </p:spPr>
      </p:sp>
      <p:sp>
        <p:nvSpPr>
          <p:cNvPr id="14" name="Google Shape;14;p23"/>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marR="0" rtl="0" algn="ctr">
              <a:lnSpc>
                <a:spcPct val="100000"/>
              </a:lnSpc>
              <a:spcBef>
                <a:spcPts val="0"/>
              </a:spcBef>
              <a:spcAft>
                <a:spcPts val="0"/>
              </a:spcAft>
              <a:buClr>
                <a:srgbClr val="000000"/>
              </a:buClr>
              <a:buSzPts val="800"/>
              <a:buFont typeface="Arial"/>
              <a:buNone/>
            </a:pPr>
            <a:fld id="{00000000-1234-1234-1234-123412341234}" type="slidenum">
              <a:rPr b="0" i="0" lang="id" sz="800" u="none" cap="none" strike="noStrike">
                <a:solidFill>
                  <a:schemeClr val="lt2"/>
                </a:solidFill>
                <a:latin typeface="Inter Light"/>
                <a:ea typeface="Inter Light"/>
                <a:cs typeface="Inter Light"/>
                <a:sym typeface="Inter Light"/>
              </a:rPr>
              <a:t>‹#›</a:t>
            </a:fld>
            <a:endParaRPr b="0" i="0" sz="800" u="none" cap="none" strike="noStrike">
              <a:solidFill>
                <a:schemeClr val="lt2"/>
              </a:solidFill>
              <a:latin typeface="Inter Light"/>
              <a:ea typeface="Inter Light"/>
              <a:cs typeface="Inter Light"/>
              <a:sym typeface="Inter Light"/>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 name="Shape 47"/>
        <p:cNvGrpSpPr/>
        <p:nvPr/>
      </p:nvGrpSpPr>
      <p:grpSpPr>
        <a:xfrm>
          <a:off x="0" y="0"/>
          <a:ext cx="0" cy="0"/>
          <a:chOff x="0" y="0"/>
          <a:chExt cx="0" cy="0"/>
        </a:xfrm>
      </p:grpSpPr>
      <p:sp>
        <p:nvSpPr>
          <p:cNvPr id="48" name="Google Shape;48;p3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9" name="Google Shape;49;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3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2" name="Google Shape;52;p3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3" name="Google Shape;53;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 name="Google Shape;17;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8" name="Google Shape;18;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2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1" name="Google Shape;21;p2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2" name="Google Shape;22;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2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5" name="Google Shape;25;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8" name="Google Shape;28;p2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9" name="Google Shape;29;p2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0" name="Google Shape;30;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3" name="Google Shape;33;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2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 name="Google Shape;36;p2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7" name="Google Shape;37;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sp>
        <p:nvSpPr>
          <p:cNvPr id="39" name="Google Shape;39;p3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0" name="Google Shape;40;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3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3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4" name="Google Shape;44;p3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5" name="Google Shape;45;p3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6" name="Google Shape;46;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2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 Id="rId4"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hyperlink" Target="https://carnegieendowment.org/research/2019/09/the-global-expansion-of-ai-surveillance?lang=en" TargetMode="External"/><Relationship Id="rId5" Type="http://schemas.openxmlformats.org/officeDocument/2006/relationships/hyperlink" Target="https://cocodataset.org/#hom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8.png"/><Relationship Id="rId7" Type="http://schemas.openxmlformats.org/officeDocument/2006/relationships/image" Target="../media/image17.png"/><Relationship Id="rId8"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jpg"/><Relationship Id="rId4" Type="http://schemas.openxmlformats.org/officeDocument/2006/relationships/image" Target="../media/image3.png"/><Relationship Id="rId5" Type="http://schemas.openxmlformats.org/officeDocument/2006/relationships/hyperlink" Target="https://cocodataset.org/#hom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8.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C4587"/>
        </a:solidFill>
      </p:bgPr>
    </p:bg>
    <p:spTree>
      <p:nvGrpSpPr>
        <p:cNvPr id="59" name="Shape 59"/>
        <p:cNvGrpSpPr/>
        <p:nvPr/>
      </p:nvGrpSpPr>
      <p:grpSpPr>
        <a:xfrm>
          <a:off x="0" y="0"/>
          <a:ext cx="0" cy="0"/>
          <a:chOff x="0" y="0"/>
          <a:chExt cx="0" cy="0"/>
        </a:xfrm>
      </p:grpSpPr>
      <p:sp>
        <p:nvSpPr>
          <p:cNvPr id="60" name="Google Shape;60;p1"/>
          <p:cNvSpPr txBox="1"/>
          <p:nvPr>
            <p:ph type="title"/>
          </p:nvPr>
        </p:nvSpPr>
        <p:spPr>
          <a:xfrm>
            <a:off x="420875" y="2024375"/>
            <a:ext cx="3741000" cy="1664700"/>
          </a:xfrm>
          <a:prstGeom prst="rect">
            <a:avLst/>
          </a:prstGeom>
          <a:noFill/>
          <a:ln>
            <a:noFill/>
          </a:ln>
        </p:spPr>
        <p:txBody>
          <a:bodyPr anchorCtr="0" anchor="t" bIns="91425" lIns="91425" spcFirstLastPara="1" rIns="91425" wrap="square" tIns="91425">
            <a:normAutofit/>
          </a:bodyPr>
          <a:lstStyle/>
          <a:p>
            <a:pPr indent="0" lvl="0" marL="0" rtl="0" algn="l">
              <a:lnSpc>
                <a:spcPct val="80000"/>
              </a:lnSpc>
              <a:spcBef>
                <a:spcPts val="0"/>
              </a:spcBef>
              <a:spcAft>
                <a:spcPts val="0"/>
              </a:spcAft>
              <a:buSzPts val="990"/>
              <a:buNone/>
            </a:pPr>
            <a:r>
              <a:rPr lang="id" sz="3040">
                <a:latin typeface="Inter Black"/>
                <a:ea typeface="Inter Black"/>
                <a:cs typeface="Inter Black"/>
                <a:sym typeface="Inter Black"/>
              </a:rPr>
              <a:t>Person Tracking </a:t>
            </a:r>
            <a:r>
              <a:rPr lang="id" sz="3040">
                <a:latin typeface="Inter Black"/>
                <a:ea typeface="Inter Black"/>
                <a:cs typeface="Inter Black"/>
                <a:sym typeface="Inter Black"/>
              </a:rPr>
              <a:t>Project</a:t>
            </a:r>
            <a:endParaRPr sz="3040">
              <a:latin typeface="Inter Black"/>
              <a:ea typeface="Inter Black"/>
              <a:cs typeface="Inter Black"/>
              <a:sym typeface="Inter Black"/>
            </a:endParaRPr>
          </a:p>
          <a:p>
            <a:pPr indent="0" lvl="0" marL="0" rtl="0" algn="l">
              <a:lnSpc>
                <a:spcPct val="80000"/>
              </a:lnSpc>
              <a:spcBef>
                <a:spcPts val="0"/>
              </a:spcBef>
              <a:spcAft>
                <a:spcPts val="0"/>
              </a:spcAft>
              <a:buSzPts val="6000"/>
              <a:buNone/>
            </a:pPr>
            <a:r>
              <a:t/>
            </a:r>
            <a:endParaRPr sz="1328">
              <a:latin typeface="Inter Black"/>
              <a:ea typeface="Inter Black"/>
              <a:cs typeface="Inter Black"/>
              <a:sym typeface="Inter Black"/>
            </a:endParaRPr>
          </a:p>
        </p:txBody>
      </p:sp>
      <p:sp>
        <p:nvSpPr>
          <p:cNvPr id="61" name="Google Shape;61;p1"/>
          <p:cNvSpPr txBox="1"/>
          <p:nvPr>
            <p:ph idx="2" type="title"/>
          </p:nvPr>
        </p:nvSpPr>
        <p:spPr>
          <a:xfrm>
            <a:off x="458525" y="3278975"/>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800"/>
              <a:buNone/>
            </a:pPr>
            <a:r>
              <a:rPr lang="id" sz="1200">
                <a:solidFill>
                  <a:schemeClr val="lt1"/>
                </a:solidFill>
              </a:rPr>
              <a:t>Portofolio Project 2</a:t>
            </a:r>
            <a:endParaRPr sz="1200">
              <a:solidFill>
                <a:schemeClr val="lt1"/>
              </a:solidFill>
            </a:endParaRPr>
          </a:p>
        </p:txBody>
      </p:sp>
      <p:sp>
        <p:nvSpPr>
          <p:cNvPr id="62" name="Google Shape;62;p1"/>
          <p:cNvSpPr/>
          <p:nvPr/>
        </p:nvSpPr>
        <p:spPr>
          <a:xfrm>
            <a:off x="458525" y="1279250"/>
            <a:ext cx="24060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id" sz="1400" u="none" cap="none" strike="noStrike">
                <a:solidFill>
                  <a:schemeClr val="lt1"/>
                </a:solidFill>
                <a:latin typeface="Inter ExtraBold"/>
                <a:ea typeface="Inter ExtraBold"/>
                <a:cs typeface="Inter ExtraBold"/>
                <a:sym typeface="Inter ExtraBold"/>
              </a:rPr>
              <a:t>CV A - Hinton’s Prophet </a:t>
            </a:r>
            <a:endParaRPr b="0" i="0" sz="1400" u="none" cap="none" strike="noStrike">
              <a:solidFill>
                <a:schemeClr val="lt1"/>
              </a:solidFill>
              <a:latin typeface="Inter ExtraBold"/>
              <a:ea typeface="Inter ExtraBold"/>
              <a:cs typeface="Inter ExtraBold"/>
              <a:sym typeface="Inter ExtraBold"/>
            </a:endParaRPr>
          </a:p>
        </p:txBody>
      </p:sp>
      <p:pic>
        <p:nvPicPr>
          <p:cNvPr id="63" name="Google Shape;63;p1"/>
          <p:cNvPicPr preferRelativeResize="0"/>
          <p:nvPr/>
        </p:nvPicPr>
        <p:blipFill rotWithShape="1">
          <a:blip r:embed="rId3">
            <a:alphaModFix/>
          </a:blip>
          <a:srcRect b="0" l="13879" r="13871" t="0"/>
          <a:stretch/>
        </p:blipFill>
        <p:spPr>
          <a:xfrm>
            <a:off x="4386875" y="708350"/>
            <a:ext cx="4489200" cy="3856200"/>
          </a:xfrm>
          <a:prstGeom prst="round2DiagRect">
            <a:avLst>
              <a:gd fmla="val 16667" name="adj1"/>
              <a:gd fmla="val 0" name="adj2"/>
            </a:avLst>
          </a:prstGeom>
          <a:noFill/>
          <a:ln>
            <a:noFill/>
          </a:ln>
        </p:spPr>
      </p:pic>
      <p:pic>
        <p:nvPicPr>
          <p:cNvPr id="64" name="Google Shape;64;p1"/>
          <p:cNvPicPr preferRelativeResize="0"/>
          <p:nvPr/>
        </p:nvPicPr>
        <p:blipFill rotWithShape="1">
          <a:blip r:embed="rId4">
            <a:alphaModFix/>
          </a:blip>
          <a:srcRect b="0" l="0" r="0" t="0"/>
          <a:stretch/>
        </p:blipFill>
        <p:spPr>
          <a:xfrm>
            <a:off x="4415625" y="3854300"/>
            <a:ext cx="2224476" cy="6321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53" name="Shape 153"/>
        <p:cNvGrpSpPr/>
        <p:nvPr/>
      </p:nvGrpSpPr>
      <p:grpSpPr>
        <a:xfrm>
          <a:off x="0" y="0"/>
          <a:ext cx="0" cy="0"/>
          <a:chOff x="0" y="0"/>
          <a:chExt cx="0" cy="0"/>
        </a:xfrm>
      </p:grpSpPr>
      <p:sp>
        <p:nvSpPr>
          <p:cNvPr id="154" name="Google Shape;154;g33250805fdf_0_25"/>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g33250805fdf_0_25"/>
          <p:cNvSpPr/>
          <p:nvPr/>
        </p:nvSpPr>
        <p:spPr>
          <a:xfrm>
            <a:off x="312450" y="454950"/>
            <a:ext cx="33684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id">
                <a:solidFill>
                  <a:schemeClr val="lt1"/>
                </a:solidFill>
                <a:latin typeface="Inter ExtraBold"/>
                <a:ea typeface="Inter ExtraBold"/>
                <a:cs typeface="Inter ExtraBold"/>
                <a:sym typeface="Inter ExtraBold"/>
              </a:rPr>
              <a:t>Result - YOLO</a:t>
            </a:r>
            <a:endParaRPr b="0" i="0" sz="1400" u="none" cap="none" strike="noStrike">
              <a:solidFill>
                <a:schemeClr val="lt1"/>
              </a:solidFill>
              <a:latin typeface="Inter ExtraBold"/>
              <a:ea typeface="Inter ExtraBold"/>
              <a:cs typeface="Inter ExtraBold"/>
              <a:sym typeface="Inter ExtraBold"/>
            </a:endParaRPr>
          </a:p>
        </p:txBody>
      </p:sp>
      <p:sp>
        <p:nvSpPr>
          <p:cNvPr id="156" name="Google Shape;156;g33250805fdf_0_25"/>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157" name="Google Shape;157;g33250805fdf_0_25"/>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sp>
        <p:nvSpPr>
          <p:cNvPr id="158" name="Google Shape;158;g33250805fdf_0_25"/>
          <p:cNvSpPr txBox="1"/>
          <p:nvPr/>
        </p:nvSpPr>
        <p:spPr>
          <a:xfrm>
            <a:off x="385875" y="1170950"/>
            <a:ext cx="3368400" cy="3063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100"/>
              <a:buFont typeface="Arial"/>
              <a:buNone/>
            </a:pPr>
            <a:r>
              <a:rPr lang="id" sz="1100">
                <a:solidFill>
                  <a:schemeClr val="dk1"/>
                </a:solidFill>
              </a:rPr>
              <a:t>Ketika threshold rendah, precision juga rendah karena model mengeluarkan lebih banyak deteksi yang mungkin termasuk false positives. Namun, seiring meningkatnya threshold, precision meningkat hingga mendekati nilai 1.0, menunjukkan bahwa prediksi yang dibuat dengan confidence tinggi lebih akurat.</a:t>
            </a:r>
            <a:endParaRPr sz="1100">
              <a:solidFill>
                <a:schemeClr val="dk1"/>
              </a:solidFill>
            </a:endParaRPr>
          </a:p>
          <a:p>
            <a:pPr indent="0" lvl="0" marL="0" rtl="0" algn="just">
              <a:spcBef>
                <a:spcPts val="0"/>
              </a:spcBef>
              <a:spcAft>
                <a:spcPts val="0"/>
              </a:spcAft>
              <a:buClr>
                <a:schemeClr val="dk1"/>
              </a:buClr>
              <a:buSzPts val="1100"/>
              <a:buFont typeface="Arial"/>
              <a:buNone/>
            </a:pPr>
            <a:r>
              <a:t/>
            </a:r>
            <a:endParaRPr sz="1100">
              <a:solidFill>
                <a:schemeClr val="dk1"/>
              </a:solidFill>
            </a:endParaRPr>
          </a:p>
          <a:p>
            <a:pPr indent="0" lvl="0" marL="0" rtl="0" algn="just">
              <a:spcBef>
                <a:spcPts val="0"/>
              </a:spcBef>
              <a:spcAft>
                <a:spcPts val="0"/>
              </a:spcAft>
              <a:buClr>
                <a:schemeClr val="dk1"/>
              </a:buClr>
              <a:buSzPts val="1100"/>
              <a:buFont typeface="Arial"/>
              <a:buNone/>
            </a:pPr>
            <a:r>
              <a:rPr lang="id" sz="1100">
                <a:solidFill>
                  <a:schemeClr val="dk1"/>
                </a:solidFill>
              </a:rPr>
              <a:t>Precision mencapai 1.00 pada confidence threshold sekitar 0.907, yang berarti pada tingkat kepercayaan ini, model hampir tidak menghasilkan false positives. Hasil ini menunjukkan bahwa YOLOv8 memiliki kinerja yang baik dalam mendeteksi objek "person", dengan trade-off antara recall dan precision yang dapat diatur melalui threshold confidence</a:t>
            </a:r>
            <a:endParaRPr sz="1100">
              <a:solidFill>
                <a:schemeClr val="dk1"/>
              </a:solidFill>
            </a:endParaRPr>
          </a:p>
          <a:p>
            <a:pPr indent="0" lvl="0" marL="0" marR="0" rtl="0" algn="just">
              <a:lnSpc>
                <a:spcPct val="100000"/>
              </a:lnSpc>
              <a:spcBef>
                <a:spcPts val="0"/>
              </a:spcBef>
              <a:spcAft>
                <a:spcPts val="0"/>
              </a:spcAft>
              <a:buClr>
                <a:srgbClr val="000000"/>
              </a:buClr>
              <a:buSzPts val="1100"/>
              <a:buFont typeface="Arial"/>
              <a:buNone/>
            </a:pPr>
            <a:r>
              <a:t/>
            </a:r>
            <a:endParaRPr sz="1100">
              <a:solidFill>
                <a:schemeClr val="dk1"/>
              </a:solidFill>
            </a:endParaRPr>
          </a:p>
        </p:txBody>
      </p:sp>
      <p:pic>
        <p:nvPicPr>
          <p:cNvPr id="159" name="Google Shape;159;g33250805fdf_0_25"/>
          <p:cNvPicPr preferRelativeResize="0"/>
          <p:nvPr/>
        </p:nvPicPr>
        <p:blipFill>
          <a:blip r:embed="rId4">
            <a:alphaModFix/>
          </a:blip>
          <a:stretch>
            <a:fillRect/>
          </a:stretch>
        </p:blipFill>
        <p:spPr>
          <a:xfrm>
            <a:off x="3940575" y="569000"/>
            <a:ext cx="5084928" cy="33891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63" name="Shape 163"/>
        <p:cNvGrpSpPr/>
        <p:nvPr/>
      </p:nvGrpSpPr>
      <p:grpSpPr>
        <a:xfrm>
          <a:off x="0" y="0"/>
          <a:ext cx="0" cy="0"/>
          <a:chOff x="0" y="0"/>
          <a:chExt cx="0" cy="0"/>
        </a:xfrm>
      </p:grpSpPr>
      <p:sp>
        <p:nvSpPr>
          <p:cNvPr id="164" name="Google Shape;164;g33250805fdf_0_40"/>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g33250805fdf_0_40"/>
          <p:cNvSpPr/>
          <p:nvPr/>
        </p:nvSpPr>
        <p:spPr>
          <a:xfrm>
            <a:off x="312450" y="454950"/>
            <a:ext cx="33684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id">
                <a:solidFill>
                  <a:schemeClr val="lt1"/>
                </a:solidFill>
                <a:latin typeface="Inter ExtraBold"/>
                <a:ea typeface="Inter ExtraBold"/>
                <a:cs typeface="Inter ExtraBold"/>
                <a:sym typeface="Inter ExtraBold"/>
              </a:rPr>
              <a:t>Result - Faster RCNN</a:t>
            </a:r>
            <a:endParaRPr b="0" i="0" sz="1400" u="none" cap="none" strike="noStrike">
              <a:solidFill>
                <a:schemeClr val="lt1"/>
              </a:solidFill>
              <a:latin typeface="Inter ExtraBold"/>
              <a:ea typeface="Inter ExtraBold"/>
              <a:cs typeface="Inter ExtraBold"/>
              <a:sym typeface="Inter ExtraBold"/>
            </a:endParaRPr>
          </a:p>
        </p:txBody>
      </p:sp>
      <p:sp>
        <p:nvSpPr>
          <p:cNvPr id="166" name="Google Shape;166;g33250805fdf_0_40"/>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167" name="Google Shape;167;g33250805fdf_0_40"/>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pic>
        <p:nvPicPr>
          <p:cNvPr id="168" name="Google Shape;168;g33250805fdf_0_40"/>
          <p:cNvPicPr preferRelativeResize="0"/>
          <p:nvPr/>
        </p:nvPicPr>
        <p:blipFill>
          <a:blip r:embed="rId4">
            <a:alphaModFix/>
          </a:blip>
          <a:stretch>
            <a:fillRect/>
          </a:stretch>
        </p:blipFill>
        <p:spPr>
          <a:xfrm>
            <a:off x="152400" y="1017450"/>
            <a:ext cx="8839204" cy="99268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72" name="Shape 172"/>
        <p:cNvGrpSpPr/>
        <p:nvPr/>
      </p:nvGrpSpPr>
      <p:grpSpPr>
        <a:xfrm>
          <a:off x="0" y="0"/>
          <a:ext cx="0" cy="0"/>
          <a:chOff x="0" y="0"/>
          <a:chExt cx="0" cy="0"/>
        </a:xfrm>
      </p:grpSpPr>
      <p:sp>
        <p:nvSpPr>
          <p:cNvPr id="173" name="Google Shape;173;p19"/>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19"/>
          <p:cNvSpPr/>
          <p:nvPr/>
        </p:nvSpPr>
        <p:spPr>
          <a:xfrm>
            <a:off x="397900" y="453100"/>
            <a:ext cx="25209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id">
                <a:solidFill>
                  <a:schemeClr val="lt1"/>
                </a:solidFill>
                <a:latin typeface="Inter ExtraBold"/>
                <a:ea typeface="Inter ExtraBold"/>
                <a:cs typeface="Inter ExtraBold"/>
                <a:sym typeface="Inter ExtraBold"/>
              </a:rPr>
              <a:t>Result - Faster RCNN</a:t>
            </a:r>
            <a:endParaRPr b="0" i="0" sz="1400" u="none" cap="none" strike="noStrike">
              <a:solidFill>
                <a:schemeClr val="lt1"/>
              </a:solidFill>
              <a:latin typeface="Inter ExtraBold"/>
              <a:ea typeface="Inter ExtraBold"/>
              <a:cs typeface="Inter ExtraBold"/>
              <a:sym typeface="Inter ExtraBold"/>
            </a:endParaRPr>
          </a:p>
        </p:txBody>
      </p:sp>
      <p:sp>
        <p:nvSpPr>
          <p:cNvPr id="175" name="Google Shape;175;p19"/>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176" name="Google Shape;176;p19"/>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sp>
        <p:nvSpPr>
          <p:cNvPr id="177" name="Google Shape;177;p19"/>
          <p:cNvSpPr txBox="1"/>
          <p:nvPr/>
        </p:nvSpPr>
        <p:spPr>
          <a:xfrm>
            <a:off x="1023300" y="3390875"/>
            <a:ext cx="70974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lang="id" sz="1500">
                <a:latin typeface="Cambria"/>
                <a:ea typeface="Cambria"/>
                <a:cs typeface="Cambria"/>
                <a:sym typeface="Cambria"/>
              </a:rPr>
              <a:t> </a:t>
            </a:r>
            <a:endParaRPr b="1" i="0" sz="1500" u="none" cap="none" strike="noStrike">
              <a:solidFill>
                <a:srgbClr val="000000"/>
              </a:solidFill>
              <a:latin typeface="Cambria"/>
              <a:ea typeface="Cambria"/>
              <a:cs typeface="Cambria"/>
              <a:sym typeface="Cambria"/>
            </a:endParaRPr>
          </a:p>
        </p:txBody>
      </p:sp>
      <p:sp>
        <p:nvSpPr>
          <p:cNvPr id="178" name="Google Shape;178;p19"/>
          <p:cNvSpPr txBox="1"/>
          <p:nvPr/>
        </p:nvSpPr>
        <p:spPr>
          <a:xfrm>
            <a:off x="456000" y="1144900"/>
            <a:ext cx="3736800" cy="23397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chemeClr val="dk1"/>
              </a:buClr>
              <a:buSzPts val="1400"/>
              <a:buFont typeface="Cambria"/>
              <a:buChar char="-"/>
            </a:pPr>
            <a:r>
              <a:rPr lang="id">
                <a:solidFill>
                  <a:schemeClr val="dk1"/>
                </a:solidFill>
                <a:latin typeface="Cambria"/>
                <a:ea typeface="Cambria"/>
                <a:cs typeface="Cambria"/>
                <a:sym typeface="Cambria"/>
              </a:rPr>
              <a:t>Menggunakan CM dan akurasi untuk evaluasi</a:t>
            </a:r>
            <a:endParaRPr>
              <a:solidFill>
                <a:schemeClr val="dk1"/>
              </a:solidFill>
              <a:latin typeface="Cambria"/>
              <a:ea typeface="Cambria"/>
              <a:cs typeface="Cambria"/>
              <a:sym typeface="Cambria"/>
            </a:endParaRPr>
          </a:p>
          <a:p>
            <a:pPr indent="-317500" lvl="0" marL="457200" marR="0" rtl="0" algn="l">
              <a:lnSpc>
                <a:spcPct val="100000"/>
              </a:lnSpc>
              <a:spcBef>
                <a:spcPts val="0"/>
              </a:spcBef>
              <a:spcAft>
                <a:spcPts val="0"/>
              </a:spcAft>
              <a:buClr>
                <a:schemeClr val="dk1"/>
              </a:buClr>
              <a:buSzPts val="1400"/>
              <a:buFont typeface="Cambria"/>
              <a:buChar char="-"/>
            </a:pPr>
            <a:r>
              <a:rPr lang="id">
                <a:solidFill>
                  <a:schemeClr val="dk1"/>
                </a:solidFill>
                <a:latin typeface="Cambria"/>
                <a:ea typeface="Cambria"/>
                <a:cs typeface="Cambria"/>
                <a:sym typeface="Cambria"/>
              </a:rPr>
              <a:t>Model ini mencapai akurasi sebesar 89.3%, yang menunjukkan bahwa mayoritas prediksi berhasil mengidentifikasi objek dengan benar. Meskipun akurasi yang diperoleh sudah cukup tinggi, tingginya jumlah False Negatives menunjukkan bahwa masih ada ruang untuk perbaikan.</a:t>
            </a:r>
            <a:endParaRPr>
              <a:solidFill>
                <a:schemeClr val="dk1"/>
              </a:solidFill>
              <a:latin typeface="Cambria"/>
              <a:ea typeface="Cambria"/>
              <a:cs typeface="Cambria"/>
              <a:sym typeface="Cambria"/>
            </a:endParaRPr>
          </a:p>
        </p:txBody>
      </p:sp>
      <p:pic>
        <p:nvPicPr>
          <p:cNvPr id="179" name="Google Shape;179;p19"/>
          <p:cNvPicPr preferRelativeResize="0"/>
          <p:nvPr/>
        </p:nvPicPr>
        <p:blipFill>
          <a:blip r:embed="rId4">
            <a:alphaModFix/>
          </a:blip>
          <a:stretch>
            <a:fillRect/>
          </a:stretch>
        </p:blipFill>
        <p:spPr>
          <a:xfrm>
            <a:off x="5017200" y="247475"/>
            <a:ext cx="3934551" cy="40948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83" name="Shape 183"/>
        <p:cNvGrpSpPr/>
        <p:nvPr/>
      </p:nvGrpSpPr>
      <p:grpSpPr>
        <a:xfrm>
          <a:off x="0" y="0"/>
          <a:ext cx="0" cy="0"/>
          <a:chOff x="0" y="0"/>
          <a:chExt cx="0" cy="0"/>
        </a:xfrm>
      </p:grpSpPr>
      <p:sp>
        <p:nvSpPr>
          <p:cNvPr id="184" name="Google Shape;184;g33250805fdf_0_48"/>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g33250805fdf_0_48"/>
          <p:cNvSpPr/>
          <p:nvPr/>
        </p:nvSpPr>
        <p:spPr>
          <a:xfrm>
            <a:off x="397900" y="453100"/>
            <a:ext cx="19056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id" sz="1400" u="none" cap="none" strike="noStrike">
                <a:solidFill>
                  <a:schemeClr val="lt1"/>
                </a:solidFill>
                <a:latin typeface="Inter ExtraBold"/>
                <a:ea typeface="Inter ExtraBold"/>
                <a:cs typeface="Inter ExtraBold"/>
                <a:sym typeface="Inter ExtraBold"/>
              </a:rPr>
              <a:t>Conclusion</a:t>
            </a:r>
            <a:endParaRPr b="0" i="0" sz="1400" u="none" cap="none" strike="noStrike">
              <a:solidFill>
                <a:schemeClr val="lt1"/>
              </a:solidFill>
              <a:latin typeface="Inter ExtraBold"/>
              <a:ea typeface="Inter ExtraBold"/>
              <a:cs typeface="Inter ExtraBold"/>
              <a:sym typeface="Inter ExtraBold"/>
            </a:endParaRPr>
          </a:p>
        </p:txBody>
      </p:sp>
      <p:sp>
        <p:nvSpPr>
          <p:cNvPr id="186" name="Google Shape;186;g33250805fdf_0_48"/>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187" name="Google Shape;187;g33250805fdf_0_48"/>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sp>
        <p:nvSpPr>
          <p:cNvPr id="188" name="Google Shape;188;g33250805fdf_0_48"/>
          <p:cNvSpPr txBox="1"/>
          <p:nvPr/>
        </p:nvSpPr>
        <p:spPr>
          <a:xfrm>
            <a:off x="1023300" y="3649638"/>
            <a:ext cx="70974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i="0" lang="id" sz="1500" u="none" cap="none" strike="noStrike">
                <a:solidFill>
                  <a:srgbClr val="000000"/>
                </a:solidFill>
                <a:latin typeface="Cambria"/>
                <a:ea typeface="Cambria"/>
                <a:cs typeface="Cambria"/>
                <a:sym typeface="Cambria"/>
              </a:rPr>
              <a:t>“</a:t>
            </a:r>
            <a:r>
              <a:rPr i="1" lang="id" sz="1500">
                <a:solidFill>
                  <a:schemeClr val="dk1"/>
                </a:solidFill>
                <a:latin typeface="Cambria"/>
                <a:ea typeface="Cambria"/>
                <a:cs typeface="Cambria"/>
                <a:sym typeface="Cambria"/>
              </a:rPr>
              <a:t>In the long run, curiosity-driven research just works better... Real breakthroughs come from people focusing on what they're excited about.</a:t>
            </a:r>
            <a:r>
              <a:rPr b="1" i="0" lang="id" sz="1500" u="none" cap="none" strike="noStrike">
                <a:solidFill>
                  <a:srgbClr val="000000"/>
                </a:solidFill>
                <a:latin typeface="Cambria"/>
                <a:ea typeface="Cambria"/>
                <a:cs typeface="Cambria"/>
                <a:sym typeface="Cambria"/>
              </a:rPr>
              <a:t>” - Geoffrey Hinton</a:t>
            </a:r>
            <a:endParaRPr b="1" i="0" sz="1500" u="none" cap="none" strike="noStrike">
              <a:solidFill>
                <a:srgbClr val="000000"/>
              </a:solidFill>
              <a:latin typeface="Cambria"/>
              <a:ea typeface="Cambria"/>
              <a:cs typeface="Cambria"/>
              <a:sym typeface="Cambria"/>
            </a:endParaRPr>
          </a:p>
        </p:txBody>
      </p:sp>
      <p:sp>
        <p:nvSpPr>
          <p:cNvPr id="189" name="Google Shape;189;g33250805fdf_0_48"/>
          <p:cNvSpPr txBox="1"/>
          <p:nvPr/>
        </p:nvSpPr>
        <p:spPr>
          <a:xfrm>
            <a:off x="456000" y="1144888"/>
            <a:ext cx="8232000" cy="22320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Clr>
                <a:schemeClr val="dk1"/>
              </a:buClr>
              <a:buSzPts val="1900"/>
              <a:buFont typeface="Cambria"/>
              <a:buChar char="-"/>
            </a:pPr>
            <a:r>
              <a:rPr lang="id" sz="1900">
                <a:solidFill>
                  <a:schemeClr val="dk1"/>
                </a:solidFill>
                <a:latin typeface="Cambria"/>
                <a:ea typeface="Cambria"/>
                <a:cs typeface="Cambria"/>
                <a:sym typeface="Cambria"/>
              </a:rPr>
              <a:t>Faster R-CNN cocok digunakan untuk person tracking dalam skenario yang membutuhkan </a:t>
            </a:r>
            <a:r>
              <a:rPr b="1" lang="id" sz="1900">
                <a:solidFill>
                  <a:schemeClr val="dk1"/>
                </a:solidFill>
                <a:latin typeface="Cambria"/>
                <a:ea typeface="Cambria"/>
                <a:cs typeface="Cambria"/>
                <a:sym typeface="Cambria"/>
              </a:rPr>
              <a:t>akurasi tinggi</a:t>
            </a:r>
            <a:r>
              <a:rPr lang="id" sz="1900">
                <a:solidFill>
                  <a:schemeClr val="dk1"/>
                </a:solidFill>
                <a:latin typeface="Cambria"/>
                <a:ea typeface="Cambria"/>
                <a:cs typeface="Cambria"/>
                <a:sym typeface="Cambria"/>
              </a:rPr>
              <a:t> namun kurang efisien untuk aplikasi real-time karena waktu inferensi yang lama</a:t>
            </a:r>
            <a:endParaRPr sz="1900">
              <a:solidFill>
                <a:schemeClr val="dk1"/>
              </a:solidFill>
              <a:latin typeface="Cambria"/>
              <a:ea typeface="Cambria"/>
              <a:cs typeface="Cambria"/>
              <a:sym typeface="Cambria"/>
            </a:endParaRPr>
          </a:p>
          <a:p>
            <a:pPr indent="-349250" lvl="0" marL="457200" rtl="0" algn="l">
              <a:spcBef>
                <a:spcPts val="0"/>
              </a:spcBef>
              <a:spcAft>
                <a:spcPts val="0"/>
              </a:spcAft>
              <a:buClr>
                <a:schemeClr val="dk1"/>
              </a:buClr>
              <a:buSzPts val="1900"/>
              <a:buFont typeface="Cambria"/>
              <a:buChar char="-"/>
            </a:pPr>
            <a:r>
              <a:rPr lang="id" sz="1900">
                <a:solidFill>
                  <a:schemeClr val="dk1"/>
                </a:solidFill>
                <a:latin typeface="Cambria"/>
                <a:ea typeface="Cambria"/>
                <a:cs typeface="Cambria"/>
                <a:sym typeface="Cambria"/>
              </a:rPr>
              <a:t>YOLOv8 adalah pilihan terbaik untuk aplikasi person tracking dalam sistem real-time. Dengan waktu inferensi yang cepat dan trade-off akurasi yang masih dapat diterima, YOLOv8 lebih </a:t>
            </a:r>
            <a:r>
              <a:rPr b="1" lang="id" sz="1900">
                <a:solidFill>
                  <a:schemeClr val="dk1"/>
                </a:solidFill>
                <a:latin typeface="Cambria"/>
                <a:ea typeface="Cambria"/>
                <a:cs typeface="Cambria"/>
                <a:sym typeface="Cambria"/>
              </a:rPr>
              <a:t>efisien</a:t>
            </a:r>
            <a:r>
              <a:rPr lang="id" sz="1900">
                <a:solidFill>
                  <a:schemeClr val="dk1"/>
                </a:solidFill>
                <a:latin typeface="Cambria"/>
                <a:ea typeface="Cambria"/>
                <a:cs typeface="Cambria"/>
                <a:sym typeface="Cambria"/>
              </a:rPr>
              <a:t> dibandingkan Faster R-CNN untuk deteksi langsung secara realtime</a:t>
            </a:r>
            <a:endParaRPr sz="1900">
              <a:solidFill>
                <a:schemeClr val="dk1"/>
              </a:solidFill>
              <a:latin typeface="Cambria"/>
              <a:ea typeface="Cambria"/>
              <a:cs typeface="Cambria"/>
              <a:sym typeface="Cambri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93" name="Shape 193"/>
        <p:cNvGrpSpPr/>
        <p:nvPr/>
      </p:nvGrpSpPr>
      <p:grpSpPr>
        <a:xfrm>
          <a:off x="0" y="0"/>
          <a:ext cx="0" cy="0"/>
          <a:chOff x="0" y="0"/>
          <a:chExt cx="0" cy="0"/>
        </a:xfrm>
      </p:grpSpPr>
      <p:sp>
        <p:nvSpPr>
          <p:cNvPr id="194" name="Google Shape;194;p20"/>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0"/>
          <p:cNvSpPr/>
          <p:nvPr/>
        </p:nvSpPr>
        <p:spPr>
          <a:xfrm>
            <a:off x="397900" y="453100"/>
            <a:ext cx="19056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id" sz="1400" u="none" cap="none" strike="noStrike">
                <a:solidFill>
                  <a:schemeClr val="lt1"/>
                </a:solidFill>
                <a:latin typeface="Inter ExtraBold"/>
                <a:ea typeface="Inter ExtraBold"/>
                <a:cs typeface="Inter ExtraBold"/>
                <a:sym typeface="Inter ExtraBold"/>
              </a:rPr>
              <a:t>Referensi</a:t>
            </a:r>
            <a:endParaRPr b="0" i="0" sz="1400" u="none" cap="none" strike="noStrike">
              <a:solidFill>
                <a:schemeClr val="lt1"/>
              </a:solidFill>
              <a:latin typeface="Inter ExtraBold"/>
              <a:ea typeface="Inter ExtraBold"/>
              <a:cs typeface="Inter ExtraBold"/>
              <a:sym typeface="Inter ExtraBold"/>
            </a:endParaRPr>
          </a:p>
        </p:txBody>
      </p:sp>
      <p:sp>
        <p:nvSpPr>
          <p:cNvPr id="196" name="Google Shape;196;p20"/>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197" name="Google Shape;197;p20"/>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sp>
        <p:nvSpPr>
          <p:cNvPr id="198" name="Google Shape;198;p20"/>
          <p:cNvSpPr txBox="1"/>
          <p:nvPr/>
        </p:nvSpPr>
        <p:spPr>
          <a:xfrm>
            <a:off x="951050" y="1047400"/>
            <a:ext cx="7233000" cy="785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0" i="0" lang="id" sz="1300" u="none" cap="none" strike="noStrike">
                <a:solidFill>
                  <a:schemeClr val="dk1"/>
                </a:solidFill>
                <a:latin typeface="Cambria"/>
                <a:ea typeface="Cambria"/>
                <a:cs typeface="Cambria"/>
                <a:sym typeface="Cambria"/>
              </a:rPr>
              <a:t>[1] </a:t>
            </a:r>
            <a:r>
              <a:rPr lang="id" sz="1300">
                <a:solidFill>
                  <a:schemeClr val="dk1"/>
                </a:solidFill>
                <a:latin typeface="Cambria"/>
                <a:ea typeface="Cambria"/>
                <a:cs typeface="Cambria"/>
                <a:sym typeface="Cambria"/>
              </a:rPr>
              <a:t>Feldstein, Steven. 2019. The Global Expansion of AI Surveillance accessed via </a:t>
            </a:r>
            <a:r>
              <a:rPr lang="id" sz="1300" u="sng">
                <a:solidFill>
                  <a:schemeClr val="hlink"/>
                </a:solidFill>
                <a:latin typeface="Cambria"/>
                <a:ea typeface="Cambria"/>
                <a:cs typeface="Cambria"/>
                <a:sym typeface="Cambria"/>
                <a:hlinkClick r:id="rId4"/>
              </a:rPr>
              <a:t>https://carnegieendowment.org/research/2019/09/the-global-expansion-of-ai-surveillance?lang=en</a:t>
            </a:r>
            <a:r>
              <a:rPr lang="id" sz="1300">
                <a:solidFill>
                  <a:schemeClr val="dk1"/>
                </a:solidFill>
                <a:latin typeface="Cambria"/>
                <a:ea typeface="Cambria"/>
                <a:cs typeface="Cambria"/>
                <a:sym typeface="Cambria"/>
              </a:rPr>
              <a:t> </a:t>
            </a:r>
            <a:endParaRPr sz="1300">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300"/>
              <a:buFont typeface="Arial"/>
              <a:buNone/>
            </a:pPr>
            <a:r>
              <a:rPr lang="id" sz="1300">
                <a:solidFill>
                  <a:schemeClr val="dk1"/>
                </a:solidFill>
                <a:latin typeface="Cambria"/>
                <a:ea typeface="Cambria"/>
                <a:cs typeface="Cambria"/>
                <a:sym typeface="Cambria"/>
              </a:rPr>
              <a:t>[2] Coco dataset accessed via </a:t>
            </a:r>
            <a:r>
              <a:rPr lang="id" sz="1300" u="sng">
                <a:solidFill>
                  <a:schemeClr val="hlink"/>
                </a:solidFill>
                <a:latin typeface="Cambria"/>
                <a:ea typeface="Cambria"/>
                <a:cs typeface="Cambria"/>
                <a:sym typeface="Cambria"/>
                <a:hlinkClick r:id="rId5"/>
              </a:rPr>
              <a:t>https://cocodataset.org/#home</a:t>
            </a:r>
            <a:r>
              <a:rPr lang="id" sz="1300">
                <a:solidFill>
                  <a:schemeClr val="dk1"/>
                </a:solidFill>
                <a:latin typeface="Cambria"/>
                <a:ea typeface="Cambria"/>
                <a:cs typeface="Cambria"/>
                <a:sym typeface="Cambria"/>
              </a:rPr>
              <a:t> </a:t>
            </a:r>
            <a:endParaRPr sz="1300">
              <a:solidFill>
                <a:schemeClr val="dk1"/>
              </a:solidFill>
              <a:latin typeface="Cambria"/>
              <a:ea typeface="Cambria"/>
              <a:cs typeface="Cambria"/>
              <a:sym typeface="Cambr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68" name="Shape 68"/>
        <p:cNvGrpSpPr/>
        <p:nvPr/>
      </p:nvGrpSpPr>
      <p:grpSpPr>
        <a:xfrm>
          <a:off x="0" y="0"/>
          <a:ext cx="0" cy="0"/>
          <a:chOff x="0" y="0"/>
          <a:chExt cx="0" cy="0"/>
        </a:xfrm>
      </p:grpSpPr>
      <p:sp>
        <p:nvSpPr>
          <p:cNvPr id="69" name="Google Shape;69;p2"/>
          <p:cNvSpPr txBox="1"/>
          <p:nvPr>
            <p:ph idx="1" type="body"/>
          </p:nvPr>
        </p:nvSpPr>
        <p:spPr>
          <a:xfrm>
            <a:off x="915700" y="1598450"/>
            <a:ext cx="7226700" cy="1199700"/>
          </a:xfrm>
          <a:prstGeom prst="rect">
            <a:avLst/>
          </a:prstGeom>
          <a:noFill/>
          <a:ln>
            <a:noFill/>
          </a:ln>
        </p:spPr>
        <p:txBody>
          <a:bodyPr anchorCtr="0" anchor="t" bIns="91425" lIns="91425" spcFirstLastPara="1" rIns="91425" wrap="square" tIns="91425">
            <a:noAutofit/>
          </a:bodyPr>
          <a:lstStyle/>
          <a:p>
            <a:pPr indent="0" lvl="0" marL="0" rtl="0" algn="ctr">
              <a:lnSpc>
                <a:spcPct val="105000"/>
              </a:lnSpc>
              <a:spcBef>
                <a:spcPts val="0"/>
              </a:spcBef>
              <a:spcAft>
                <a:spcPts val="1200"/>
              </a:spcAft>
              <a:buSzPts val="1018"/>
              <a:buNone/>
            </a:pPr>
            <a:r>
              <a:rPr lang="id" sz="1965">
                <a:latin typeface="Cambria"/>
                <a:ea typeface="Cambria"/>
                <a:cs typeface="Cambria"/>
                <a:sym typeface="Cambria"/>
              </a:rPr>
              <a:t>“Mengembangkan sistem cerdas berbasis teknologi AI yang mampu melakukan pelacakan objek untuk kebutuhan smart city”</a:t>
            </a:r>
            <a:endParaRPr sz="1965">
              <a:latin typeface="Cambria"/>
              <a:ea typeface="Cambria"/>
              <a:cs typeface="Cambria"/>
              <a:sym typeface="Cambria"/>
            </a:endParaRPr>
          </a:p>
        </p:txBody>
      </p:sp>
      <p:sp>
        <p:nvSpPr>
          <p:cNvPr id="70" name="Google Shape;70;p2"/>
          <p:cNvSpPr/>
          <p:nvPr/>
        </p:nvSpPr>
        <p:spPr>
          <a:xfrm>
            <a:off x="0" y="4568875"/>
            <a:ext cx="9144000" cy="572700"/>
          </a:xfrm>
          <a:prstGeom prst="rect">
            <a:avLst/>
          </a:prstGeom>
          <a:solidFill>
            <a:srgbClr val="1C4587"/>
          </a:solidFill>
          <a:ln cap="flat" cmpd="sng" w="9525">
            <a:solidFill>
              <a:srgbClr val="BDAD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
          <p:cNvSpPr/>
          <p:nvPr/>
        </p:nvSpPr>
        <p:spPr>
          <a:xfrm>
            <a:off x="397900" y="453100"/>
            <a:ext cx="19626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id" sz="1400" u="none" cap="none" strike="noStrike">
                <a:solidFill>
                  <a:schemeClr val="lt1"/>
                </a:solidFill>
                <a:latin typeface="Inter ExtraBold"/>
                <a:ea typeface="Inter ExtraBold"/>
                <a:cs typeface="Inter ExtraBold"/>
                <a:sym typeface="Inter ExtraBold"/>
              </a:rPr>
              <a:t>OBJECTIVE</a:t>
            </a:r>
            <a:endParaRPr b="0" i="0" sz="1400" u="none" cap="none" strike="noStrike">
              <a:solidFill>
                <a:schemeClr val="lt1"/>
              </a:solidFill>
              <a:latin typeface="Inter ExtraBold"/>
              <a:ea typeface="Inter ExtraBold"/>
              <a:cs typeface="Inter ExtraBold"/>
              <a:sym typeface="Inter ExtraBold"/>
            </a:endParaRPr>
          </a:p>
        </p:txBody>
      </p:sp>
      <p:sp>
        <p:nvSpPr>
          <p:cNvPr id="72" name="Google Shape;72;p2"/>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73" name="Google Shape;73;p2"/>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77" name="Shape 77"/>
        <p:cNvGrpSpPr/>
        <p:nvPr/>
      </p:nvGrpSpPr>
      <p:grpSpPr>
        <a:xfrm>
          <a:off x="0" y="0"/>
          <a:ext cx="0" cy="0"/>
          <a:chOff x="0" y="0"/>
          <a:chExt cx="0" cy="0"/>
        </a:xfrm>
      </p:grpSpPr>
      <p:sp>
        <p:nvSpPr>
          <p:cNvPr id="78" name="Google Shape;78;p3"/>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3"/>
          <p:cNvSpPr/>
          <p:nvPr/>
        </p:nvSpPr>
        <p:spPr>
          <a:xfrm>
            <a:off x="397900" y="453100"/>
            <a:ext cx="39735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id" sz="1400" u="none" cap="none" strike="noStrike">
                <a:solidFill>
                  <a:schemeClr val="lt1"/>
                </a:solidFill>
                <a:latin typeface="Inter ExtraBold"/>
                <a:ea typeface="Inter ExtraBold"/>
                <a:cs typeface="Inter ExtraBold"/>
                <a:sym typeface="Inter ExtraBold"/>
              </a:rPr>
              <a:t>Business and Domain Understanding</a:t>
            </a:r>
            <a:endParaRPr b="0" i="0" sz="1400" u="none" cap="none" strike="noStrike">
              <a:solidFill>
                <a:schemeClr val="lt1"/>
              </a:solidFill>
              <a:latin typeface="Inter ExtraBold"/>
              <a:ea typeface="Inter ExtraBold"/>
              <a:cs typeface="Inter ExtraBold"/>
              <a:sym typeface="Inter ExtraBold"/>
            </a:endParaRPr>
          </a:p>
        </p:txBody>
      </p:sp>
      <p:sp>
        <p:nvSpPr>
          <p:cNvPr id="80" name="Google Shape;80;p3"/>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81" name="Google Shape;81;p3"/>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sp>
        <p:nvSpPr>
          <p:cNvPr id="82" name="Google Shape;82;p3"/>
          <p:cNvSpPr txBox="1"/>
          <p:nvPr/>
        </p:nvSpPr>
        <p:spPr>
          <a:xfrm>
            <a:off x="510700" y="1025625"/>
            <a:ext cx="3747900" cy="3234000"/>
          </a:xfrm>
          <a:prstGeom prst="rect">
            <a:avLst/>
          </a:prstGeom>
          <a:noFill/>
          <a:ln>
            <a:noFill/>
          </a:ln>
        </p:spPr>
        <p:txBody>
          <a:bodyPr anchorCtr="0" anchor="t" bIns="91425" lIns="91425" spcFirstLastPara="1" rIns="91425" wrap="square" tIns="91425">
            <a:spAutoFit/>
          </a:bodyPr>
          <a:lstStyle/>
          <a:p>
            <a:pPr indent="-298450" lvl="0" marL="457200" marR="0" rtl="0" algn="just">
              <a:lnSpc>
                <a:spcPct val="115000"/>
              </a:lnSpc>
              <a:spcBef>
                <a:spcPts val="1200"/>
              </a:spcBef>
              <a:spcAft>
                <a:spcPts val="0"/>
              </a:spcAft>
              <a:buClr>
                <a:schemeClr val="dk1"/>
              </a:buClr>
              <a:buSzPts val="1100"/>
              <a:buFont typeface="Cambria"/>
              <a:buChar char="●"/>
            </a:pPr>
            <a:r>
              <a:rPr b="1" i="0" lang="id" sz="1100" u="none" cap="none" strike="noStrike">
                <a:solidFill>
                  <a:schemeClr val="dk1"/>
                </a:solidFill>
              </a:rPr>
              <a:t>Teknologi </a:t>
            </a:r>
            <a:r>
              <a:rPr b="1" lang="id" sz="1100">
                <a:solidFill>
                  <a:schemeClr val="dk1"/>
                </a:solidFill>
              </a:rPr>
              <a:t>person tracking</a:t>
            </a:r>
            <a:r>
              <a:rPr b="1" i="0" lang="id" sz="1100" u="none" cap="none" strike="noStrike">
                <a:solidFill>
                  <a:schemeClr val="dk1"/>
                </a:solidFill>
              </a:rPr>
              <a:t>:</a:t>
            </a:r>
            <a:r>
              <a:rPr i="0" lang="id" sz="1100" u="none" cap="none" strike="noStrike">
                <a:solidFill>
                  <a:schemeClr val="dk1"/>
                </a:solidFill>
              </a:rPr>
              <a:t> </a:t>
            </a:r>
            <a:r>
              <a:rPr lang="id" sz="1100">
                <a:solidFill>
                  <a:schemeClr val="dk1"/>
                </a:solidFill>
              </a:rPr>
              <a:t>People tracking menggunakan AI semakin berkembang di berbagai industri [1], mulai dari keamanan, manajemen lalu lintas pejalan kaki, hingga analisis perilaku pelanggan. Teknologi ini dapat diimplementasikan menggunakan Computer Vision, sensor IoT, serta Machine Learning untuk mendeteksi, melacak, dan menganalisis pergerakan individu di ruang publik maupun privat.</a:t>
            </a:r>
            <a:endParaRPr sz="1100">
              <a:solidFill>
                <a:schemeClr val="dk1"/>
              </a:solidFill>
            </a:endParaRPr>
          </a:p>
          <a:p>
            <a:pPr indent="-298450" lvl="0" marL="457200" marR="0" rtl="0" algn="just">
              <a:lnSpc>
                <a:spcPct val="115000"/>
              </a:lnSpc>
              <a:spcBef>
                <a:spcPts val="1200"/>
              </a:spcBef>
              <a:spcAft>
                <a:spcPts val="0"/>
              </a:spcAft>
              <a:buClr>
                <a:schemeClr val="dk1"/>
              </a:buClr>
              <a:buSzPts val="1100"/>
              <a:buFont typeface="Cambria"/>
              <a:buChar char="●"/>
            </a:pPr>
            <a:r>
              <a:rPr lang="id" sz="1100">
                <a:solidFill>
                  <a:schemeClr val="dk1"/>
                </a:solidFill>
              </a:rPr>
              <a:t>Banyak kota besar di dunia mulai menerapkan </a:t>
            </a:r>
            <a:r>
              <a:rPr b="1" lang="id" sz="1100">
                <a:solidFill>
                  <a:schemeClr val="dk1"/>
                </a:solidFill>
              </a:rPr>
              <a:t>people tracking</a:t>
            </a:r>
            <a:r>
              <a:rPr lang="id" sz="1100">
                <a:solidFill>
                  <a:schemeClr val="dk1"/>
                </a:solidFill>
              </a:rPr>
              <a:t> untuk keamanan dan efisiensi transportasi, namun beberapa negara juga menerapkan pembatasan ketat terhadap penggunaannya demi menjaga privasi warga.</a:t>
            </a:r>
            <a:endParaRPr sz="1100">
              <a:solidFill>
                <a:schemeClr val="dk1"/>
              </a:solidFill>
              <a:latin typeface="Cambria"/>
              <a:ea typeface="Cambria"/>
              <a:cs typeface="Cambria"/>
              <a:sym typeface="Cambria"/>
            </a:endParaRPr>
          </a:p>
        </p:txBody>
      </p:sp>
      <p:pic>
        <p:nvPicPr>
          <p:cNvPr id="83" name="Google Shape;83;p3"/>
          <p:cNvPicPr preferRelativeResize="0"/>
          <p:nvPr/>
        </p:nvPicPr>
        <p:blipFill>
          <a:blip r:embed="rId4">
            <a:alphaModFix/>
          </a:blip>
          <a:stretch>
            <a:fillRect/>
          </a:stretch>
        </p:blipFill>
        <p:spPr>
          <a:xfrm>
            <a:off x="4411000" y="1015600"/>
            <a:ext cx="4580600" cy="308199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87" name="Shape 87"/>
        <p:cNvGrpSpPr/>
        <p:nvPr/>
      </p:nvGrpSpPr>
      <p:grpSpPr>
        <a:xfrm>
          <a:off x="0" y="0"/>
          <a:ext cx="0" cy="0"/>
          <a:chOff x="0" y="0"/>
          <a:chExt cx="0" cy="0"/>
        </a:xfrm>
      </p:grpSpPr>
      <p:sp>
        <p:nvSpPr>
          <p:cNvPr id="88" name="Google Shape;88;p6"/>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6"/>
          <p:cNvSpPr/>
          <p:nvPr/>
        </p:nvSpPr>
        <p:spPr>
          <a:xfrm>
            <a:off x="397900" y="453100"/>
            <a:ext cx="21864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id" sz="1400" u="none" cap="none" strike="noStrike">
                <a:solidFill>
                  <a:schemeClr val="lt1"/>
                </a:solidFill>
                <a:latin typeface="Inter ExtraBold"/>
                <a:ea typeface="Inter ExtraBold"/>
                <a:cs typeface="Inter ExtraBold"/>
                <a:sym typeface="Inter ExtraBold"/>
              </a:rPr>
              <a:t>Tools</a:t>
            </a:r>
            <a:endParaRPr b="0" i="0" sz="1400" u="none" cap="none" strike="noStrike">
              <a:solidFill>
                <a:schemeClr val="lt1"/>
              </a:solidFill>
              <a:latin typeface="Inter ExtraBold"/>
              <a:ea typeface="Inter ExtraBold"/>
              <a:cs typeface="Inter ExtraBold"/>
              <a:sym typeface="Inter ExtraBold"/>
            </a:endParaRPr>
          </a:p>
        </p:txBody>
      </p:sp>
      <p:sp>
        <p:nvSpPr>
          <p:cNvPr id="90" name="Google Shape;90;p6"/>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91" name="Google Shape;91;p6"/>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pic>
        <p:nvPicPr>
          <p:cNvPr id="92" name="Google Shape;92;p6"/>
          <p:cNvPicPr preferRelativeResize="0"/>
          <p:nvPr/>
        </p:nvPicPr>
        <p:blipFill rotWithShape="1">
          <a:blip r:embed="rId4">
            <a:alphaModFix/>
          </a:blip>
          <a:srcRect b="0" l="0" r="0" t="0"/>
          <a:stretch/>
        </p:blipFill>
        <p:spPr>
          <a:xfrm>
            <a:off x="1126800" y="1790851"/>
            <a:ext cx="1171629" cy="1201034"/>
          </a:xfrm>
          <a:prstGeom prst="rect">
            <a:avLst/>
          </a:prstGeom>
          <a:noFill/>
          <a:ln>
            <a:noFill/>
          </a:ln>
        </p:spPr>
      </p:pic>
      <p:pic>
        <p:nvPicPr>
          <p:cNvPr id="93" name="Google Shape;93;p6"/>
          <p:cNvPicPr preferRelativeResize="0"/>
          <p:nvPr/>
        </p:nvPicPr>
        <p:blipFill rotWithShape="1">
          <a:blip r:embed="rId5">
            <a:alphaModFix/>
          </a:blip>
          <a:srcRect b="0" l="0" r="0" t="0"/>
          <a:stretch/>
        </p:blipFill>
        <p:spPr>
          <a:xfrm>
            <a:off x="2332977" y="1699505"/>
            <a:ext cx="1349850" cy="1383727"/>
          </a:xfrm>
          <a:prstGeom prst="rect">
            <a:avLst/>
          </a:prstGeom>
          <a:noFill/>
          <a:ln>
            <a:noFill/>
          </a:ln>
        </p:spPr>
      </p:pic>
      <p:pic>
        <p:nvPicPr>
          <p:cNvPr id="94" name="Google Shape;94;p6"/>
          <p:cNvPicPr preferRelativeResize="0"/>
          <p:nvPr/>
        </p:nvPicPr>
        <p:blipFill>
          <a:blip r:embed="rId6">
            <a:alphaModFix/>
          </a:blip>
          <a:stretch>
            <a:fillRect/>
          </a:stretch>
        </p:blipFill>
        <p:spPr>
          <a:xfrm>
            <a:off x="5324500" y="1798038"/>
            <a:ext cx="1134475" cy="1134475"/>
          </a:xfrm>
          <a:prstGeom prst="rect">
            <a:avLst/>
          </a:prstGeom>
          <a:noFill/>
          <a:ln>
            <a:noFill/>
          </a:ln>
        </p:spPr>
      </p:pic>
      <p:pic>
        <p:nvPicPr>
          <p:cNvPr id="95" name="Google Shape;95;p6"/>
          <p:cNvPicPr preferRelativeResize="0"/>
          <p:nvPr/>
        </p:nvPicPr>
        <p:blipFill>
          <a:blip r:embed="rId7">
            <a:alphaModFix/>
          </a:blip>
          <a:stretch>
            <a:fillRect/>
          </a:stretch>
        </p:blipFill>
        <p:spPr>
          <a:xfrm>
            <a:off x="3917850" y="1805550"/>
            <a:ext cx="1171625" cy="1171625"/>
          </a:xfrm>
          <a:prstGeom prst="rect">
            <a:avLst/>
          </a:prstGeom>
          <a:noFill/>
          <a:ln>
            <a:noFill/>
          </a:ln>
        </p:spPr>
      </p:pic>
      <p:pic>
        <p:nvPicPr>
          <p:cNvPr id="96" name="Google Shape;96;p6"/>
          <p:cNvPicPr preferRelativeResize="0"/>
          <p:nvPr/>
        </p:nvPicPr>
        <p:blipFill>
          <a:blip r:embed="rId8">
            <a:alphaModFix/>
          </a:blip>
          <a:stretch>
            <a:fillRect/>
          </a:stretch>
        </p:blipFill>
        <p:spPr>
          <a:xfrm>
            <a:off x="6635400" y="1627325"/>
            <a:ext cx="1349850" cy="1349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00" name="Shape 100"/>
        <p:cNvGrpSpPr/>
        <p:nvPr/>
      </p:nvGrpSpPr>
      <p:grpSpPr>
        <a:xfrm>
          <a:off x="0" y="0"/>
          <a:ext cx="0" cy="0"/>
          <a:chOff x="0" y="0"/>
          <a:chExt cx="0" cy="0"/>
        </a:xfrm>
      </p:grpSpPr>
      <p:pic>
        <p:nvPicPr>
          <p:cNvPr id="101" name="Google Shape;101;p7"/>
          <p:cNvPicPr preferRelativeResize="0"/>
          <p:nvPr/>
        </p:nvPicPr>
        <p:blipFill>
          <a:blip r:embed="rId3">
            <a:alphaModFix amt="32000"/>
          </a:blip>
          <a:stretch>
            <a:fillRect/>
          </a:stretch>
        </p:blipFill>
        <p:spPr>
          <a:xfrm>
            <a:off x="4167975" y="0"/>
            <a:ext cx="4976025" cy="4976025"/>
          </a:xfrm>
          <a:prstGeom prst="rect">
            <a:avLst/>
          </a:prstGeom>
          <a:noFill/>
          <a:ln>
            <a:noFill/>
          </a:ln>
        </p:spPr>
      </p:pic>
      <p:sp>
        <p:nvSpPr>
          <p:cNvPr id="102" name="Google Shape;102;p7"/>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7"/>
          <p:cNvSpPr/>
          <p:nvPr/>
        </p:nvSpPr>
        <p:spPr>
          <a:xfrm>
            <a:off x="397900" y="453100"/>
            <a:ext cx="21864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id" sz="1400" u="none" cap="none" strike="noStrike">
                <a:solidFill>
                  <a:schemeClr val="lt1"/>
                </a:solidFill>
                <a:latin typeface="Inter ExtraBold"/>
                <a:ea typeface="Inter ExtraBold"/>
                <a:cs typeface="Inter ExtraBold"/>
                <a:sym typeface="Inter ExtraBold"/>
              </a:rPr>
              <a:t>Data Understanding</a:t>
            </a:r>
            <a:endParaRPr b="0" i="0" sz="1400" u="none" cap="none" strike="noStrike">
              <a:solidFill>
                <a:schemeClr val="lt1"/>
              </a:solidFill>
              <a:latin typeface="Inter ExtraBold"/>
              <a:ea typeface="Inter ExtraBold"/>
              <a:cs typeface="Inter ExtraBold"/>
              <a:sym typeface="Inter ExtraBold"/>
            </a:endParaRPr>
          </a:p>
        </p:txBody>
      </p:sp>
      <p:sp>
        <p:nvSpPr>
          <p:cNvPr id="104" name="Google Shape;104;p7"/>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105" name="Google Shape;105;p7"/>
          <p:cNvPicPr preferRelativeResize="0"/>
          <p:nvPr/>
        </p:nvPicPr>
        <p:blipFill rotWithShape="1">
          <a:blip r:embed="rId4">
            <a:alphaModFix/>
          </a:blip>
          <a:srcRect b="0" l="0" r="0" t="0"/>
          <a:stretch/>
        </p:blipFill>
        <p:spPr>
          <a:xfrm>
            <a:off x="7119853" y="4660139"/>
            <a:ext cx="1905651" cy="366100"/>
          </a:xfrm>
          <a:prstGeom prst="rect">
            <a:avLst/>
          </a:prstGeom>
          <a:noFill/>
          <a:ln>
            <a:noFill/>
          </a:ln>
        </p:spPr>
      </p:pic>
      <p:sp>
        <p:nvSpPr>
          <p:cNvPr id="106" name="Google Shape;106;p7"/>
          <p:cNvSpPr txBox="1"/>
          <p:nvPr/>
        </p:nvSpPr>
        <p:spPr>
          <a:xfrm>
            <a:off x="4167975" y="2953650"/>
            <a:ext cx="4893300" cy="338700"/>
          </a:xfrm>
          <a:prstGeom prst="rect">
            <a:avLst/>
          </a:prstGeom>
          <a:noFill/>
          <a:ln>
            <a:noFill/>
          </a:ln>
        </p:spPr>
        <p:txBody>
          <a:bodyPr anchorCtr="0" anchor="t" bIns="91425" lIns="91425" spcFirstLastPara="1" rIns="91425" wrap="square" tIns="91425">
            <a:spAutoFit/>
          </a:bodyPr>
          <a:lstStyle/>
          <a:p>
            <a:pPr indent="0" lvl="0" marL="0" marR="0" rtl="0" algn="r">
              <a:lnSpc>
                <a:spcPct val="115000"/>
              </a:lnSpc>
              <a:spcBef>
                <a:spcPts val="0"/>
              </a:spcBef>
              <a:spcAft>
                <a:spcPts val="0"/>
              </a:spcAft>
              <a:buClr>
                <a:srgbClr val="000000"/>
              </a:buClr>
              <a:buSzPts val="1400"/>
              <a:buFont typeface="Arial"/>
              <a:buNone/>
            </a:pPr>
            <a:r>
              <a:t/>
            </a:r>
            <a:endParaRPr i="0" sz="1000" u="none" cap="none" strike="noStrike">
              <a:solidFill>
                <a:schemeClr val="dk1"/>
              </a:solidFill>
            </a:endParaRPr>
          </a:p>
        </p:txBody>
      </p:sp>
      <p:sp>
        <p:nvSpPr>
          <p:cNvPr id="107" name="Google Shape;107;p7"/>
          <p:cNvSpPr txBox="1"/>
          <p:nvPr/>
        </p:nvSpPr>
        <p:spPr>
          <a:xfrm>
            <a:off x="397900" y="954150"/>
            <a:ext cx="2961600" cy="2955300"/>
          </a:xfrm>
          <a:prstGeom prst="rect">
            <a:avLst/>
          </a:prstGeom>
          <a:noFill/>
          <a:ln>
            <a:noFill/>
          </a:ln>
        </p:spPr>
        <p:txBody>
          <a:bodyPr anchorCtr="0" anchor="t" bIns="91425" lIns="91425" spcFirstLastPara="1" rIns="91425" wrap="square" tIns="91425">
            <a:spAutoFit/>
          </a:bodyPr>
          <a:lstStyle/>
          <a:p>
            <a:pPr indent="-292100" lvl="0" marL="457200" marR="0" rtl="0" algn="just">
              <a:lnSpc>
                <a:spcPct val="100000"/>
              </a:lnSpc>
              <a:spcBef>
                <a:spcPts val="0"/>
              </a:spcBef>
              <a:spcAft>
                <a:spcPts val="0"/>
              </a:spcAft>
              <a:buClr>
                <a:schemeClr val="dk1"/>
              </a:buClr>
              <a:buSzPts val="1000"/>
              <a:buFont typeface="Arial"/>
              <a:buChar char="●"/>
            </a:pPr>
            <a:r>
              <a:rPr lang="id" sz="1000">
                <a:solidFill>
                  <a:schemeClr val="dk1"/>
                </a:solidFill>
              </a:rPr>
              <a:t>Menggunakan dataset coco-2017 [2], dataset yang banyak digunakan dalam penelitian visi komputer, khususnya untuk tugas-tugas yang terkait dengan deteksi objek, segmentasi, dan pemberian teks pada gambar. Dataset ini merupakan bagian dari rangkaian dataset Common Objects in Context (COCO) dan dirilis sebagai versi terbaru dari dataset COCO sebelumnya, yang diakses melalui </a:t>
            </a:r>
            <a:r>
              <a:rPr lang="id" sz="1000" u="sng">
                <a:solidFill>
                  <a:schemeClr val="hlink"/>
                </a:solidFill>
                <a:hlinkClick r:id="rId5"/>
              </a:rPr>
              <a:t>https://cocodataset.org/#home</a:t>
            </a:r>
            <a:endParaRPr sz="1000">
              <a:solidFill>
                <a:schemeClr val="dk1"/>
              </a:solidFill>
            </a:endParaRPr>
          </a:p>
          <a:p>
            <a:pPr indent="-292100" lvl="0" marL="457200" marR="0" rtl="0" algn="just">
              <a:lnSpc>
                <a:spcPct val="100000"/>
              </a:lnSpc>
              <a:spcBef>
                <a:spcPts val="0"/>
              </a:spcBef>
              <a:spcAft>
                <a:spcPts val="0"/>
              </a:spcAft>
              <a:buClr>
                <a:schemeClr val="dk1"/>
              </a:buClr>
              <a:buSzPts val="1000"/>
              <a:buFont typeface="Arial"/>
              <a:buChar char="●"/>
            </a:pPr>
            <a:r>
              <a:rPr b="1" i="0" lang="id" sz="1000" u="none" cap="none" strike="noStrike">
                <a:solidFill>
                  <a:schemeClr val="dk1"/>
                </a:solidFill>
                <a:latin typeface="Arial"/>
                <a:ea typeface="Arial"/>
                <a:cs typeface="Arial"/>
                <a:sym typeface="Arial"/>
              </a:rPr>
              <a:t>Ukuran dan Variasi</a:t>
            </a:r>
            <a:r>
              <a:rPr b="0" i="0" lang="id" sz="1000" u="none" cap="none" strike="noStrike">
                <a:solidFill>
                  <a:schemeClr val="dk1"/>
                </a:solidFill>
                <a:latin typeface="Arial"/>
                <a:ea typeface="Arial"/>
                <a:cs typeface="Arial"/>
                <a:sym typeface="Arial"/>
              </a:rPr>
              <a:t>: Terdiri dari </a:t>
            </a:r>
            <a:r>
              <a:rPr lang="id" sz="1000">
                <a:solidFill>
                  <a:schemeClr val="dk1"/>
                </a:solidFill>
              </a:rPr>
              <a:t>123,287 images dan 886,284 instances</a:t>
            </a:r>
            <a:endParaRPr sz="1000">
              <a:solidFill>
                <a:schemeClr val="dk1"/>
              </a:solidFill>
            </a:endParaRPr>
          </a:p>
          <a:p>
            <a:pPr indent="-292100" lvl="0" marL="457200" marR="0" rtl="0" algn="just">
              <a:lnSpc>
                <a:spcPct val="100000"/>
              </a:lnSpc>
              <a:spcBef>
                <a:spcPts val="0"/>
              </a:spcBef>
              <a:spcAft>
                <a:spcPts val="0"/>
              </a:spcAft>
              <a:buClr>
                <a:schemeClr val="dk1"/>
              </a:buClr>
              <a:buSzPts val="1000"/>
              <a:buFont typeface="Arial"/>
              <a:buChar char="●"/>
            </a:pPr>
            <a:r>
              <a:rPr b="0" i="0" lang="id" sz="1000" u="none" cap="none" strike="noStrike">
                <a:solidFill>
                  <a:schemeClr val="dk1"/>
                </a:solidFill>
                <a:latin typeface="Arial"/>
                <a:ea typeface="Arial"/>
                <a:cs typeface="Arial"/>
                <a:sym typeface="Arial"/>
              </a:rPr>
              <a:t>Pada studi kasus Portofolio Project ini yang digunakan adalah </a:t>
            </a:r>
            <a:r>
              <a:rPr lang="id" sz="1000">
                <a:solidFill>
                  <a:schemeClr val="dk1"/>
                </a:solidFill>
              </a:rPr>
              <a:t>3000</a:t>
            </a:r>
            <a:r>
              <a:rPr b="0" i="0" lang="id" sz="1000" u="none" cap="none" strike="noStrike">
                <a:solidFill>
                  <a:schemeClr val="dk1"/>
                </a:solidFill>
                <a:latin typeface="Arial"/>
                <a:ea typeface="Arial"/>
                <a:cs typeface="Arial"/>
                <a:sym typeface="Arial"/>
              </a:rPr>
              <a:t> images </a:t>
            </a:r>
            <a:r>
              <a:rPr lang="id" sz="1000">
                <a:solidFill>
                  <a:schemeClr val="dk1"/>
                </a:solidFill>
              </a:rPr>
              <a:t>untuk training dan 750 images untuk testing</a:t>
            </a:r>
            <a:endParaRPr b="0" i="0" sz="1000" u="none" cap="none" strike="noStrik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11" name="Shape 111"/>
        <p:cNvGrpSpPr/>
        <p:nvPr/>
      </p:nvGrpSpPr>
      <p:grpSpPr>
        <a:xfrm>
          <a:off x="0" y="0"/>
          <a:ext cx="0" cy="0"/>
          <a:chOff x="0" y="0"/>
          <a:chExt cx="0" cy="0"/>
        </a:xfrm>
      </p:grpSpPr>
      <p:sp>
        <p:nvSpPr>
          <p:cNvPr id="112" name="Google Shape;112;p9"/>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9"/>
          <p:cNvSpPr/>
          <p:nvPr/>
        </p:nvSpPr>
        <p:spPr>
          <a:xfrm>
            <a:off x="397900" y="453100"/>
            <a:ext cx="49134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id" sz="1400" u="none" cap="none" strike="noStrike">
                <a:solidFill>
                  <a:schemeClr val="lt1"/>
                </a:solidFill>
                <a:latin typeface="Inter ExtraBold"/>
                <a:ea typeface="Inter ExtraBold"/>
                <a:cs typeface="Inter ExtraBold"/>
                <a:sym typeface="Inter ExtraBold"/>
              </a:rPr>
              <a:t>Data Preparation</a:t>
            </a:r>
            <a:endParaRPr b="0" i="0" sz="1400" u="none" cap="none" strike="noStrike">
              <a:solidFill>
                <a:schemeClr val="lt1"/>
              </a:solidFill>
              <a:latin typeface="Inter ExtraBold"/>
              <a:ea typeface="Inter ExtraBold"/>
              <a:cs typeface="Inter ExtraBold"/>
              <a:sym typeface="Inter ExtraBold"/>
            </a:endParaRPr>
          </a:p>
        </p:txBody>
      </p:sp>
      <p:sp>
        <p:nvSpPr>
          <p:cNvPr id="114" name="Google Shape;114;p9"/>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115" name="Google Shape;115;p9"/>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sp>
        <p:nvSpPr>
          <p:cNvPr id="116" name="Google Shape;116;p9"/>
          <p:cNvSpPr txBox="1"/>
          <p:nvPr/>
        </p:nvSpPr>
        <p:spPr>
          <a:xfrm>
            <a:off x="4985450" y="1013600"/>
            <a:ext cx="3271200" cy="29985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1200"/>
              </a:spcBef>
              <a:spcAft>
                <a:spcPts val="0"/>
              </a:spcAft>
              <a:buNone/>
            </a:pPr>
            <a:r>
              <a:rPr lang="id" sz="1100">
                <a:solidFill>
                  <a:schemeClr val="dk1"/>
                </a:solidFill>
              </a:rPr>
              <a:t>Dalam proses data preparation, pemuatan subset dataset COCO-2017 menggunakan pustaka FiftyOne (foz) dengan fokus pada objek yang memiliki label "person".</a:t>
            </a:r>
            <a:endParaRPr sz="1100">
              <a:solidFill>
                <a:schemeClr val="dk1"/>
              </a:solidFill>
            </a:endParaRPr>
          </a:p>
          <a:p>
            <a:pPr indent="0" lvl="0" marL="457200" rtl="0" algn="l">
              <a:lnSpc>
                <a:spcPct val="115000"/>
              </a:lnSpc>
              <a:spcBef>
                <a:spcPts val="1200"/>
              </a:spcBef>
              <a:spcAft>
                <a:spcPts val="0"/>
              </a:spcAft>
              <a:buNone/>
            </a:pPr>
            <a:r>
              <a:rPr lang="id" sz="1100">
                <a:solidFill>
                  <a:schemeClr val="dk1"/>
                </a:solidFill>
              </a:rPr>
              <a:t>Agar program lebih robust, proses pemuatan dataset dibungkus dalam blok try-except, sehingga jika terjadi kesalahan, program tidak akan langsung berhenti, melainkan akan menangkap error dan mencetak pesan kesalahan yang spesifik. </a:t>
            </a:r>
            <a:endParaRPr sz="1100">
              <a:solidFill>
                <a:schemeClr val="dk1"/>
              </a:solidFill>
            </a:endParaRPr>
          </a:p>
          <a:p>
            <a:pPr indent="0" lvl="0" marL="0" marR="0" rtl="0" algn="just">
              <a:lnSpc>
                <a:spcPct val="115000"/>
              </a:lnSpc>
              <a:spcBef>
                <a:spcPts val="1200"/>
              </a:spcBef>
              <a:spcAft>
                <a:spcPts val="1200"/>
              </a:spcAft>
              <a:buClr>
                <a:srgbClr val="000000"/>
              </a:buClr>
              <a:buSzPts val="1100"/>
              <a:buFont typeface="Arial"/>
              <a:buNone/>
            </a:pPr>
            <a:r>
              <a:t/>
            </a:r>
            <a:endParaRPr sz="1100">
              <a:solidFill>
                <a:schemeClr val="dk1"/>
              </a:solidFill>
            </a:endParaRPr>
          </a:p>
        </p:txBody>
      </p:sp>
      <p:pic>
        <p:nvPicPr>
          <p:cNvPr id="117" name="Google Shape;117;p9"/>
          <p:cNvPicPr preferRelativeResize="0"/>
          <p:nvPr/>
        </p:nvPicPr>
        <p:blipFill>
          <a:blip r:embed="rId4">
            <a:alphaModFix/>
          </a:blip>
          <a:stretch>
            <a:fillRect/>
          </a:stretch>
        </p:blipFill>
        <p:spPr>
          <a:xfrm>
            <a:off x="1225800" y="1015600"/>
            <a:ext cx="2883350" cy="34008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21" name="Shape 121"/>
        <p:cNvGrpSpPr/>
        <p:nvPr/>
      </p:nvGrpSpPr>
      <p:grpSpPr>
        <a:xfrm>
          <a:off x="0" y="0"/>
          <a:ext cx="0" cy="0"/>
          <a:chOff x="0" y="0"/>
          <a:chExt cx="0" cy="0"/>
        </a:xfrm>
      </p:grpSpPr>
      <p:sp>
        <p:nvSpPr>
          <p:cNvPr id="122" name="Google Shape;122;p8"/>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8"/>
          <p:cNvSpPr/>
          <p:nvPr/>
        </p:nvSpPr>
        <p:spPr>
          <a:xfrm>
            <a:off x="397900" y="453100"/>
            <a:ext cx="40365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id">
                <a:solidFill>
                  <a:schemeClr val="lt1"/>
                </a:solidFill>
                <a:latin typeface="Inter ExtraBold"/>
                <a:ea typeface="Inter ExtraBold"/>
                <a:cs typeface="Inter ExtraBold"/>
                <a:sym typeface="Inter ExtraBold"/>
              </a:rPr>
              <a:t>Visualisasi Data</a:t>
            </a:r>
            <a:endParaRPr b="0" i="0" sz="1400" u="none" cap="none" strike="noStrike">
              <a:solidFill>
                <a:schemeClr val="lt1"/>
              </a:solidFill>
              <a:latin typeface="Inter ExtraBold"/>
              <a:ea typeface="Inter ExtraBold"/>
              <a:cs typeface="Inter ExtraBold"/>
              <a:sym typeface="Inter ExtraBold"/>
            </a:endParaRPr>
          </a:p>
        </p:txBody>
      </p:sp>
      <p:sp>
        <p:nvSpPr>
          <p:cNvPr id="124" name="Google Shape;124;p8"/>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125" name="Google Shape;125;p8"/>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sp>
        <p:nvSpPr>
          <p:cNvPr id="126" name="Google Shape;126;p8"/>
          <p:cNvSpPr txBox="1"/>
          <p:nvPr/>
        </p:nvSpPr>
        <p:spPr>
          <a:xfrm>
            <a:off x="632150" y="987638"/>
            <a:ext cx="3170700" cy="4926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000"/>
              <a:buFont typeface="Arial"/>
              <a:buNone/>
            </a:pPr>
            <a:r>
              <a:rPr lang="id" sz="1000">
                <a:solidFill>
                  <a:schemeClr val="dk1"/>
                </a:solidFill>
              </a:rPr>
              <a:t>Dataset yang sudah disiapkan divisualisasikan menggunakan FiftyOne app</a:t>
            </a:r>
            <a:endParaRPr b="0" i="0" sz="1300" u="none" cap="none" strike="noStrike">
              <a:solidFill>
                <a:srgbClr val="000000"/>
              </a:solidFill>
              <a:latin typeface="Arial"/>
              <a:ea typeface="Arial"/>
              <a:cs typeface="Arial"/>
              <a:sym typeface="Arial"/>
            </a:endParaRPr>
          </a:p>
        </p:txBody>
      </p:sp>
      <p:pic>
        <p:nvPicPr>
          <p:cNvPr id="127" name="Google Shape;127;p8"/>
          <p:cNvPicPr preferRelativeResize="0"/>
          <p:nvPr/>
        </p:nvPicPr>
        <p:blipFill>
          <a:blip r:embed="rId4">
            <a:alphaModFix/>
          </a:blip>
          <a:stretch>
            <a:fillRect/>
          </a:stretch>
        </p:blipFill>
        <p:spPr>
          <a:xfrm>
            <a:off x="5170225" y="862300"/>
            <a:ext cx="3404975" cy="743300"/>
          </a:xfrm>
          <a:prstGeom prst="rect">
            <a:avLst/>
          </a:prstGeom>
          <a:noFill/>
          <a:ln>
            <a:noFill/>
          </a:ln>
        </p:spPr>
      </p:pic>
      <p:pic>
        <p:nvPicPr>
          <p:cNvPr id="128" name="Google Shape;128;p8"/>
          <p:cNvPicPr preferRelativeResize="0"/>
          <p:nvPr/>
        </p:nvPicPr>
        <p:blipFill>
          <a:blip r:embed="rId5">
            <a:alphaModFix/>
          </a:blip>
          <a:stretch>
            <a:fillRect/>
          </a:stretch>
        </p:blipFill>
        <p:spPr>
          <a:xfrm>
            <a:off x="1870272" y="1684363"/>
            <a:ext cx="5403455" cy="245153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32" name="Shape 132"/>
        <p:cNvGrpSpPr/>
        <p:nvPr/>
      </p:nvGrpSpPr>
      <p:grpSpPr>
        <a:xfrm>
          <a:off x="0" y="0"/>
          <a:ext cx="0" cy="0"/>
          <a:chOff x="0" y="0"/>
          <a:chExt cx="0" cy="0"/>
        </a:xfrm>
      </p:grpSpPr>
      <p:sp>
        <p:nvSpPr>
          <p:cNvPr id="133" name="Google Shape;133;p11"/>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1"/>
          <p:cNvSpPr/>
          <p:nvPr/>
        </p:nvSpPr>
        <p:spPr>
          <a:xfrm>
            <a:off x="312450" y="454950"/>
            <a:ext cx="33684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id" sz="1400" u="none" cap="none" strike="noStrike">
                <a:solidFill>
                  <a:schemeClr val="lt1"/>
                </a:solidFill>
                <a:latin typeface="Inter ExtraBold"/>
                <a:ea typeface="Inter ExtraBold"/>
                <a:cs typeface="Inter ExtraBold"/>
                <a:sym typeface="Inter ExtraBold"/>
              </a:rPr>
              <a:t>Architecture &amp; Modelling</a:t>
            </a:r>
            <a:endParaRPr b="0" i="0" sz="1400" u="none" cap="none" strike="noStrike">
              <a:solidFill>
                <a:schemeClr val="lt1"/>
              </a:solidFill>
              <a:latin typeface="Inter ExtraBold"/>
              <a:ea typeface="Inter ExtraBold"/>
              <a:cs typeface="Inter ExtraBold"/>
              <a:sym typeface="Inter ExtraBold"/>
            </a:endParaRPr>
          </a:p>
        </p:txBody>
      </p:sp>
      <p:sp>
        <p:nvSpPr>
          <p:cNvPr id="135" name="Google Shape;135;p11"/>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136" name="Google Shape;136;p11"/>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sp>
        <p:nvSpPr>
          <p:cNvPr id="137" name="Google Shape;137;p11"/>
          <p:cNvSpPr txBox="1"/>
          <p:nvPr/>
        </p:nvSpPr>
        <p:spPr>
          <a:xfrm>
            <a:off x="754275" y="1378800"/>
            <a:ext cx="3000000" cy="35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1" lang="id" sz="1100">
                <a:solidFill>
                  <a:schemeClr val="dk1"/>
                </a:solidFill>
              </a:rPr>
              <a:t>YOLOv8</a:t>
            </a:r>
            <a:endParaRPr b="0" i="0" sz="1400" u="none" cap="none" strike="noStrike">
              <a:solidFill>
                <a:srgbClr val="000000"/>
              </a:solidFill>
              <a:latin typeface="Arial"/>
              <a:ea typeface="Arial"/>
              <a:cs typeface="Arial"/>
              <a:sym typeface="Arial"/>
            </a:endParaRPr>
          </a:p>
        </p:txBody>
      </p:sp>
      <p:sp>
        <p:nvSpPr>
          <p:cNvPr id="138" name="Google Shape;138;p11"/>
          <p:cNvSpPr txBox="1"/>
          <p:nvPr/>
        </p:nvSpPr>
        <p:spPr>
          <a:xfrm>
            <a:off x="5232975" y="1302600"/>
            <a:ext cx="3000000" cy="35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100"/>
              <a:buFont typeface="Arial"/>
              <a:buNone/>
            </a:pPr>
            <a:r>
              <a:rPr b="1" lang="id" sz="1100">
                <a:solidFill>
                  <a:schemeClr val="dk1"/>
                </a:solidFill>
              </a:rPr>
              <a:t>Faster RCNN</a:t>
            </a:r>
            <a:endParaRPr b="0" i="0" sz="1400" u="none" cap="none" strike="noStrike">
              <a:solidFill>
                <a:srgbClr val="000000"/>
              </a:solidFill>
              <a:latin typeface="Arial"/>
              <a:ea typeface="Arial"/>
              <a:cs typeface="Arial"/>
              <a:sym typeface="Arial"/>
            </a:endParaRPr>
          </a:p>
        </p:txBody>
      </p:sp>
      <p:pic>
        <p:nvPicPr>
          <p:cNvPr id="139" name="Google Shape;139;p11"/>
          <p:cNvPicPr preferRelativeResize="0"/>
          <p:nvPr/>
        </p:nvPicPr>
        <p:blipFill>
          <a:blip r:embed="rId4">
            <a:alphaModFix/>
          </a:blip>
          <a:stretch>
            <a:fillRect/>
          </a:stretch>
        </p:blipFill>
        <p:spPr>
          <a:xfrm>
            <a:off x="5332750" y="1656600"/>
            <a:ext cx="2581302" cy="2607475"/>
          </a:xfrm>
          <a:prstGeom prst="rect">
            <a:avLst/>
          </a:prstGeom>
          <a:noFill/>
          <a:ln>
            <a:noFill/>
          </a:ln>
        </p:spPr>
      </p:pic>
      <p:pic>
        <p:nvPicPr>
          <p:cNvPr id="140" name="Google Shape;140;p11"/>
          <p:cNvPicPr preferRelativeResize="0"/>
          <p:nvPr/>
        </p:nvPicPr>
        <p:blipFill>
          <a:blip r:embed="rId5">
            <a:alphaModFix/>
          </a:blip>
          <a:stretch>
            <a:fillRect/>
          </a:stretch>
        </p:blipFill>
        <p:spPr>
          <a:xfrm>
            <a:off x="184450" y="1807975"/>
            <a:ext cx="4804598" cy="2130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44" name="Shape 144"/>
        <p:cNvGrpSpPr/>
        <p:nvPr/>
      </p:nvGrpSpPr>
      <p:grpSpPr>
        <a:xfrm>
          <a:off x="0" y="0"/>
          <a:ext cx="0" cy="0"/>
          <a:chOff x="0" y="0"/>
          <a:chExt cx="0" cy="0"/>
        </a:xfrm>
      </p:grpSpPr>
      <p:sp>
        <p:nvSpPr>
          <p:cNvPr id="145" name="Google Shape;145;g33250805fdf_0_15"/>
          <p:cNvSpPr/>
          <p:nvPr/>
        </p:nvSpPr>
        <p:spPr>
          <a:xfrm>
            <a:off x="0" y="4568875"/>
            <a:ext cx="9144000" cy="572700"/>
          </a:xfrm>
          <a:prstGeom prst="rect">
            <a:avLst/>
          </a:prstGeom>
          <a:solidFill>
            <a:srgbClr val="1C4587"/>
          </a:solidFill>
          <a:ln cap="flat" cmpd="sng" w="9525">
            <a:solidFill>
              <a:srgbClr val="9E73E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g33250805fdf_0_15"/>
          <p:cNvSpPr/>
          <p:nvPr/>
        </p:nvSpPr>
        <p:spPr>
          <a:xfrm>
            <a:off x="312450" y="454950"/>
            <a:ext cx="3368400" cy="410100"/>
          </a:xfrm>
          <a:prstGeom prst="roundRect">
            <a:avLst>
              <a:gd fmla="val 50000" name="adj"/>
            </a:avLst>
          </a:prstGeom>
          <a:solidFill>
            <a:srgbClr val="3C78D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id">
                <a:solidFill>
                  <a:schemeClr val="lt1"/>
                </a:solidFill>
                <a:latin typeface="Inter ExtraBold"/>
                <a:ea typeface="Inter ExtraBold"/>
                <a:cs typeface="Inter ExtraBold"/>
                <a:sym typeface="Inter ExtraBold"/>
              </a:rPr>
              <a:t>Result - YOLO</a:t>
            </a:r>
            <a:endParaRPr b="0" i="0" sz="1400" u="none" cap="none" strike="noStrike">
              <a:solidFill>
                <a:schemeClr val="lt1"/>
              </a:solidFill>
              <a:latin typeface="Inter ExtraBold"/>
              <a:ea typeface="Inter ExtraBold"/>
              <a:cs typeface="Inter ExtraBold"/>
              <a:sym typeface="Inter ExtraBold"/>
            </a:endParaRPr>
          </a:p>
        </p:txBody>
      </p:sp>
      <p:sp>
        <p:nvSpPr>
          <p:cNvPr id="147" name="Google Shape;147;g33250805fdf_0_15"/>
          <p:cNvSpPr txBox="1"/>
          <p:nvPr>
            <p:ph idx="4294967295" type="title"/>
          </p:nvPr>
        </p:nvSpPr>
        <p:spPr>
          <a:xfrm>
            <a:off x="72650" y="4650188"/>
            <a:ext cx="4036500" cy="410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id" sz="1200">
                <a:solidFill>
                  <a:schemeClr val="lt1"/>
                </a:solidFill>
              </a:rPr>
              <a:t>Hinton’s Prophet - Project 2</a:t>
            </a:r>
            <a:endParaRPr sz="1200">
              <a:solidFill>
                <a:schemeClr val="lt1"/>
              </a:solidFill>
            </a:endParaRPr>
          </a:p>
        </p:txBody>
      </p:sp>
      <p:pic>
        <p:nvPicPr>
          <p:cNvPr id="148" name="Google Shape;148;g33250805fdf_0_15"/>
          <p:cNvPicPr preferRelativeResize="0"/>
          <p:nvPr/>
        </p:nvPicPr>
        <p:blipFill rotWithShape="1">
          <a:blip r:embed="rId3">
            <a:alphaModFix/>
          </a:blip>
          <a:srcRect b="0" l="0" r="0" t="0"/>
          <a:stretch/>
        </p:blipFill>
        <p:spPr>
          <a:xfrm>
            <a:off x="7119853" y="4660139"/>
            <a:ext cx="1905651" cy="366100"/>
          </a:xfrm>
          <a:prstGeom prst="rect">
            <a:avLst/>
          </a:prstGeom>
          <a:noFill/>
          <a:ln>
            <a:noFill/>
          </a:ln>
        </p:spPr>
      </p:pic>
      <p:pic>
        <p:nvPicPr>
          <p:cNvPr id="149" name="Google Shape;149;g33250805fdf_0_15"/>
          <p:cNvPicPr preferRelativeResize="0"/>
          <p:nvPr/>
        </p:nvPicPr>
        <p:blipFill>
          <a:blip r:embed="rId4">
            <a:alphaModFix/>
          </a:blip>
          <a:stretch>
            <a:fillRect/>
          </a:stretch>
        </p:blipFill>
        <p:spPr>
          <a:xfrm>
            <a:off x="2029538" y="1085675"/>
            <a:ext cx="5084928" cy="315689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